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  <p:sldMasterId id="2147483672" r:id="rId4"/>
    <p:sldMasterId id="2147483684" r:id="rId5"/>
    <p:sldMasterId id="2147483697" r:id="rId6"/>
    <p:sldMasterId id="2147483710" r:id="rId7"/>
    <p:sldMasterId id="2147483722" r:id="rId8"/>
    <p:sldMasterId id="2147483734" r:id="rId9"/>
  </p:sldMasterIdLst>
  <p:notesMasterIdLst>
    <p:notesMasterId r:id="rId11"/>
  </p:notesMasterIdLst>
  <p:handoutMasterIdLst>
    <p:handoutMasterId r:id="rId29"/>
  </p:handoutMasterIdLst>
  <p:sldIdLst>
    <p:sldId id="256" r:id="rId10"/>
    <p:sldId id="257" r:id="rId12"/>
    <p:sldId id="258" r:id="rId13"/>
    <p:sldId id="276" r:id="rId14"/>
    <p:sldId id="289" r:id="rId15"/>
    <p:sldId id="259" r:id="rId16"/>
    <p:sldId id="279" r:id="rId17"/>
    <p:sldId id="286" r:id="rId18"/>
    <p:sldId id="261" r:id="rId19"/>
    <p:sldId id="264" r:id="rId20"/>
    <p:sldId id="288" r:id="rId21"/>
    <p:sldId id="265" r:id="rId22"/>
    <p:sldId id="284" r:id="rId23"/>
    <p:sldId id="270" r:id="rId24"/>
    <p:sldId id="267" r:id="rId25"/>
    <p:sldId id="281" r:id="rId26"/>
    <p:sldId id="280" r:id="rId27"/>
    <p:sldId id="268" r:id="rId28"/>
  </p:sldIdLst>
  <p:sldSz cx="12192000" cy="6858000"/>
  <p:notesSz cx="6858000" cy="9144000"/>
  <p:embeddedFontLst>
    <p:embeddedFont>
      <p:font typeface="WPS灵秀黑" charset="-122"/>
      <p:regular r:id="rId33"/>
    </p:embeddedFont>
    <p:embeddedFont>
      <p:font typeface="华康黑体W5" panose="020B0509000000000000" charset="-122"/>
      <p:regular r:id="rId34"/>
    </p:embeddedFont>
  </p:embeddedFontLst>
  <p:custDataLst>
    <p:tags r:id="rId3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571" userDrawn="1">
          <p15:clr>
            <a:srgbClr val="747775"/>
          </p15:clr>
        </p15:guide>
        <p15:guide id="2" pos="290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571"/>
        <p:guide pos="290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gs" Target="tags/tag29.xml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5" Type="http://schemas.microsoft.com/office/2011/relationships/chartColorStyle" Target="colors3.xml"/><Relationship Id="rId4" Type="http://schemas.microsoft.com/office/2011/relationships/chartStyle" Target="style3.xml"/><Relationship Id="rId3" Type="http://schemas.openxmlformats.org/officeDocument/2006/relationships/image" Target="../media/image15.png"/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  <a:r>
              <a:rPr lang="en-US" altLang="zh-CN"/>
              <a:t>Life Coach</a:t>
            </a:r>
            <a:r>
              <a:rPr altLang="en-US"/>
              <a:t>市场规模</a:t>
            </a:r>
            <a:r>
              <a:rPr lang="en-US" altLang="zh-CN"/>
              <a:t>（</a:t>
            </a:r>
            <a:r>
              <a:rPr altLang="en-US"/>
              <a:t>亿美元</a:t>
            </a:r>
            <a:r>
              <a:rPr lang="en-US" altLang="zh-CN"/>
              <a:t>）  </a:t>
            </a:r>
            <a:endParaRPr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>
              <a:outerShdw blurRad="25400" dist="101600" dir="4200000" algn="t" rotWithShape="0">
                <a:schemeClr val="accent1">
                  <a:alpha val="20000"/>
                </a:schemeClr>
              </a:outerShdw>
            </a:effectLst>
          </c:spPr>
          <c:marker>
            <c:symbol val="none"/>
          </c:marker>
          <c:dLbls>
            <c:numFmt formatCode="General" sourceLinked="1"/>
            <c:spPr>
              <a:solidFill>
                <a:srgbClr val="FFFFFF"/>
              </a:solidFill>
              <a:ln w="19050">
                <a:solidFill>
                  <a:schemeClr val="accent1"/>
                </a:solidFill>
              </a:ln>
              <a:effectLst/>
            </c:spPr>
            <c:txPr>
              <a:bodyPr rot="0" spcFirstLastPara="0" vertOverflow="clip" horzOverflow="clip" vert="horz" wrap="square" lIns="36576" tIns="18288" rIns="36576" bIns="18288" anchor="ctr" anchorCtr="1" forceAA="0">
                <a:spAutoFit/>
              </a:bodyPr>
              <a:lstStyle/>
              <a:p>
                <a:pPr>
                  <a:defRPr lang="zh-CN" sz="900" b="1" i="0" u="none" strike="noStrike" kern="1200" baseline="0">
                    <a:solidFill>
                      <a:schemeClr val="accent1"/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ound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2024年</c:v>
                </c:pt>
                <c:pt idx="1">
                  <c:v>2025年</c:v>
                </c:pt>
                <c:pt idx="2">
                  <c:v>2030年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36.8</c:v>
                </c:pt>
                <c:pt idx="1">
                  <c:v>41.4</c:v>
                </c:pt>
                <c:pt idx="2">
                  <c:v>66.2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美国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>
              <a:outerShdw blurRad="25400" dist="101600" dir="4200000" algn="t" rotWithShape="0">
                <a:schemeClr val="accent2">
                  <a:alpha val="20000"/>
                </a:schemeClr>
              </a:outerShdw>
            </a:effectLst>
          </c:spPr>
          <c:marker>
            <c:symbol val="none"/>
          </c:marker>
          <c:dLbls>
            <c:numFmt formatCode="General" sourceLinked="1"/>
            <c:spPr>
              <a:solidFill>
                <a:srgbClr val="FFFFFF"/>
              </a:solidFill>
              <a:ln w="19050">
                <a:solidFill>
                  <a:schemeClr val="accent2"/>
                </a:solidFill>
              </a:ln>
              <a:effectLst/>
            </c:spPr>
            <c:txPr>
              <a:bodyPr rot="0" spcFirstLastPara="0" vertOverflow="clip" horzOverflow="clip" vert="horz" wrap="square" lIns="36576" tIns="18288" rIns="36576" bIns="18288" anchor="ctr" anchorCtr="1" forceAA="0">
                <a:spAutoFit/>
              </a:bodyPr>
              <a:lstStyle/>
              <a:p>
                <a:pPr>
                  <a:defRPr lang="zh-CN" sz="900" b="1" i="0" u="none" strike="noStrike" kern="1200" baseline="0">
                    <a:solidFill>
                      <a:schemeClr val="accent2"/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ound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2024年</c:v>
                </c:pt>
                <c:pt idx="1">
                  <c:v>2025年</c:v>
                </c:pt>
                <c:pt idx="2">
                  <c:v>2030年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62.5</c:v>
                </c:pt>
                <c:pt idx="1">
                  <c:v>73.1</c:v>
                </c:pt>
                <c:pt idx="2">
                  <c:v>180.6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143561166"/>
        <c:axId val="122940070"/>
      </c:lineChart>
      <c:catAx>
        <c:axId val="14356116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1">
                  <a:lumMod val="20000"/>
                  <a:lumOff val="80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122940070"/>
        <c:crosses val="autoZero"/>
        <c:auto val="1"/>
        <c:lblAlgn val="ctr"/>
        <c:lblOffset val="100"/>
        <c:noMultiLvlLbl val="0"/>
      </c:catAx>
      <c:valAx>
        <c:axId val="12294007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accent1">
                  <a:lumMod val="20000"/>
                  <a:lumOff val="80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143561166"/>
        <c:crosses val="autoZero"/>
        <c:crossBetween val="between"/>
      </c:valAx>
      <c:spPr>
        <a:solidFill>
          <a:schemeClr val="accent1">
            <a:lumMod val="20000"/>
            <a:lumOff val="80000"/>
            <a:alpha val="15000"/>
          </a:schemeClr>
        </a:solidFill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</a:p>
      </c:txPr>
    </c:legend>
    <c:plotVisOnly val="1"/>
    <c:dispBlanksAs val="gap"/>
    <c:showDLblsOverMax val="0"/>
  </c:chart>
  <c:spPr>
    <a:noFill/>
    <a:ln w="6350" cap="flat" cmpd="sng" algn="ctr">
      <a:noFill/>
      <a:round/>
    </a:ln>
    <a:effectLst/>
  </c:spPr>
  <c:txPr>
    <a:bodyPr/>
    <a:lstStyle/>
    <a:p>
      <a:pPr>
        <a:defRPr lang="zh-CN">
          <a:latin typeface="微软雅黑" charset="-122"/>
          <a:ea typeface="微软雅黑" charset="-122"/>
          <a:cs typeface="微软雅黑" charset="-122"/>
          <a:sym typeface="微软雅黑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新增用户</c:v>
                </c:pt>
              </c:strCache>
            </c:strRef>
          </c:tx>
          <c:spPr>
            <a:ln w="38100" cap="rnd" cmpd="sng">
              <a:gradFill>
                <a:gsLst>
                  <a:gs pos="0">
                    <a:srgbClr val="ED7D31">
                      <a:lumMod val="50000"/>
                    </a:srgbClr>
                  </a:gs>
                  <a:gs pos="68000">
                    <a:schemeClr val="accent3"/>
                  </a:gs>
                  <a:gs pos="40000">
                    <a:schemeClr val="accent2"/>
                  </a:gs>
                  <a:gs pos="100000">
                    <a:schemeClr val="accent4"/>
                  </a:gs>
                </a:gsLst>
                <a:lin ang="0" scaled="1"/>
              </a:gradFill>
              <a:round/>
            </a:ln>
            <a:effectLst/>
            <a:sp3d contourW="38100"/>
          </c:spPr>
          <c:marker>
            <c:symbol val="none"/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第1月</c:v>
                </c:pt>
                <c:pt idx="1">
                  <c:v>第2月</c:v>
                </c:pt>
                <c:pt idx="2">
                  <c:v>第3月</c:v>
                </c:pt>
                <c:pt idx="3">
                  <c:v>第4月</c:v>
                </c:pt>
                <c:pt idx="4">
                  <c:v>第5月</c:v>
                </c:pt>
                <c:pt idx="5">
                  <c:v>第6月</c:v>
                </c:pt>
              </c:strCache>
            </c:strRef>
          </c:cat>
          <c:val>
            <c:numRef>
              <c:f>Sheet1!$B$2:$B$7</c:f>
              <c:numCache>
                <c:formatCode>#,##0;\-#,##0</c:formatCode>
                <c:ptCount val="6"/>
                <c:pt idx="0">
                  <c:v>0</c:v>
                </c:pt>
                <c:pt idx="1">
                  <c:v>27.5</c:v>
                </c:pt>
                <c:pt idx="2">
                  <c:v>197.5</c:v>
                </c:pt>
                <c:pt idx="3">
                  <c:v>504</c:v>
                </c:pt>
                <c:pt idx="4">
                  <c:v>1285</c:v>
                </c:pt>
                <c:pt idx="5">
                  <c:v>3277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累计用户</c:v>
                </c:pt>
              </c:strCache>
            </c:strRef>
          </c:tx>
          <c:spPr>
            <a:ln w="38100" cap="rnd" cmpd="sng">
              <a:gradFill>
                <a:gsLst>
                  <a:gs pos="0">
                    <a:srgbClr val="FFFF00"/>
                  </a:gs>
                  <a:gs pos="68000">
                    <a:srgbClr val="5B9BD5">
                      <a:lumMod val="60000"/>
                      <a:lumOff val="40000"/>
                    </a:srgbClr>
                  </a:gs>
                  <a:gs pos="40000">
                    <a:srgbClr val="00B0F0"/>
                  </a:gs>
                  <a:gs pos="100000">
                    <a:srgbClr val="70AD47">
                      <a:lumMod val="40000"/>
                      <a:lumOff val="60000"/>
                    </a:srgbClr>
                  </a:gs>
                </a:gsLst>
                <a:lin ang="0" scaled="1"/>
              </a:gradFill>
              <a:round/>
            </a:ln>
            <a:effectLst/>
            <a:sp3d contourW="38100"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第1月</c:v>
                </c:pt>
                <c:pt idx="1">
                  <c:v>第2月</c:v>
                </c:pt>
                <c:pt idx="2">
                  <c:v>第3月</c:v>
                </c:pt>
                <c:pt idx="3">
                  <c:v>第4月</c:v>
                </c:pt>
                <c:pt idx="4">
                  <c:v>第5月</c:v>
                </c:pt>
                <c:pt idx="5">
                  <c:v>第6月</c:v>
                </c:pt>
              </c:strCache>
            </c:strRef>
          </c:cat>
          <c:val>
            <c:numRef>
              <c:f>Sheet1!$C$2:$C$7</c:f>
              <c:numCache>
                <c:formatCode>#,##0;\-#,##0</c:formatCode>
                <c:ptCount val="6"/>
                <c:pt idx="0">
                  <c:v>100</c:v>
                </c:pt>
                <c:pt idx="1">
                  <c:v>127.5</c:v>
                </c:pt>
                <c:pt idx="2">
                  <c:v>325</c:v>
                </c:pt>
                <c:pt idx="3">
                  <c:v>829</c:v>
                </c:pt>
                <c:pt idx="4">
                  <c:v>2114</c:v>
                </c:pt>
                <c:pt idx="5">
                  <c:v>5391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1"/>
        <c:axId val="810014227"/>
        <c:axId val="704380504"/>
      </c:lineChart>
      <c:catAx>
        <c:axId val="8100142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704380504"/>
        <c:crosses val="autoZero"/>
        <c:auto val="1"/>
        <c:lblAlgn val="ctr"/>
        <c:lblOffset val="100"/>
        <c:noMultiLvlLbl val="0"/>
      </c:catAx>
      <c:valAx>
        <c:axId val="704380504"/>
        <c:scaling>
          <c:orientation val="minMax"/>
        </c:scaling>
        <c:delete val="0"/>
        <c:axPos val="l"/>
        <c:numFmt formatCode="#,##0;\-#,##0" sourceLinked="1"/>
        <c:majorTickMark val="none"/>
        <c:minorTickMark val="none"/>
        <c:tickLblPos val="nextTo"/>
        <c:spPr>
          <a:noFill/>
          <a:ln w="6350">
            <a:solidFill>
              <a:schemeClr val="tx1">
                <a:lumMod val="50000"/>
                <a:lumOff val="50000"/>
                <a:alpha val="25000"/>
              </a:schemeClr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8100142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</a:p>
      </c:txPr>
    </c:legend>
    <c:plotVisOnly val="1"/>
    <c:dispBlanksAs val="gap"/>
    <c:showDLblsOverMax val="0"/>
  </c:chart>
  <c:spPr>
    <a:noFill/>
    <a:ln w="6350" cap="flat" cmpd="sng" algn="ctr">
      <a:solidFill>
        <a:srgbClr val="4472C4">
          <a:alpha val="25000"/>
        </a:srgbClr>
      </a:solidFill>
      <a:round/>
    </a:ln>
    <a:effectLst/>
  </c:spPr>
  <c:txPr>
    <a:bodyPr/>
    <a:lstStyle/>
    <a:p>
      <a:pPr>
        <a:defRPr lang="zh-CN" sz="1200" b="0">
          <a:solidFill>
            <a:schemeClr val="tx1">
              <a:lumMod val="75000"/>
              <a:lumOff val="25000"/>
            </a:schemeClr>
          </a:solidFill>
          <a:latin typeface="微软雅黑" charset="-122"/>
          <a:ea typeface="微软雅黑" charset="-122"/>
          <a:cs typeface="微软雅黑" charset="-122"/>
          <a:sym typeface="微软雅黑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248354914030991"/>
          <c:y val="0.0368632707774799"/>
          <c:w val="0.953300785395882"/>
          <c:h val="0.8302613941018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利润(元)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1"/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0594353640416048"/>
                  <c:y val="-0.0197721179624664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0955211207811505"/>
                  <c:y val="-0.020442359249329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148588410104012"/>
                  <c:y val="-0.0482573726541555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1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accent1"/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第1月</c:v>
                </c:pt>
                <c:pt idx="1">
                  <c:v>第2月</c:v>
                </c:pt>
                <c:pt idx="2">
                  <c:v>第3月</c:v>
                </c:pt>
                <c:pt idx="3">
                  <c:v>第4月</c:v>
                </c:pt>
                <c:pt idx="4">
                  <c:v>第5月</c:v>
                </c:pt>
                <c:pt idx="5">
                  <c:v>第6月</c:v>
                </c:pt>
              </c:strCache>
            </c:strRef>
          </c:cat>
          <c:val>
            <c:numRef>
              <c:f>Sheet1!$B$2:$B$7</c:f>
              <c:numCache>
                <c:formatCode>#,##0;[Red]\-#,##0</c:formatCode>
                <c:ptCount val="6"/>
                <c:pt idx="0">
                  <c:v>-1533</c:v>
                </c:pt>
                <c:pt idx="1">
                  <c:v>-1678.075</c:v>
                </c:pt>
                <c:pt idx="2">
                  <c:v>-967.7125</c:v>
                </c:pt>
                <c:pt idx="3">
                  <c:v>739.82375</c:v>
                </c:pt>
                <c:pt idx="4">
                  <c:v>5039.261875</c:v>
                </c:pt>
                <c:pt idx="5">
                  <c:v>15977.6209375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累计利润</c:v>
                </c:pt>
              </c:strCache>
            </c:strRef>
          </c:tx>
          <c:spPr>
            <a:blipFill rotWithShape="1">
              <a:blip xmlns:r="http://schemas.openxmlformats.org/officeDocument/2006/relationships" r:embed="rId3">
                <a:duotone>
                  <a:schemeClr val="accent2"/>
                  <a:prstClr val="white"/>
                </a:duotone>
              </a:blip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00212269157291446"/>
                  <c:y val="-0.08176943699731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2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69815325833156"/>
                  <c:y val="-0.0291554959785523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2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169815325833156"/>
                  <c:y val="-0.00251340482573727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2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2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2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1200" b="1" i="0" u="none" strike="noStrike" kern="1200" baseline="0">
                      <a:solidFill>
                        <a:schemeClr val="accent2"/>
                      </a:solidFill>
                      <a:latin typeface="微软雅黑" charset="-122"/>
                      <a:ea typeface="微软雅黑" charset="-122"/>
                      <a:cs typeface="微软雅黑" charset="-122"/>
                      <a:sym typeface="微软雅黑" charset="-122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200" b="1" i="0" u="none" strike="noStrike" kern="1200" baseline="0">
                    <a:solidFill>
                      <a:schemeClr val="accent2"/>
                    </a:solidFill>
                    <a:latin typeface="微软雅黑" charset="-122"/>
                    <a:ea typeface="微软雅黑" charset="-122"/>
                    <a:cs typeface="微软雅黑" charset="-122"/>
                    <a:sym typeface="微软雅黑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第1月</c:v>
                </c:pt>
                <c:pt idx="1">
                  <c:v>第2月</c:v>
                </c:pt>
                <c:pt idx="2">
                  <c:v>第3月</c:v>
                </c:pt>
                <c:pt idx="3">
                  <c:v>第4月</c:v>
                </c:pt>
                <c:pt idx="4">
                  <c:v>第5月</c:v>
                </c:pt>
                <c:pt idx="5">
                  <c:v>第6月</c:v>
                </c:pt>
              </c:strCache>
            </c:strRef>
          </c:cat>
          <c:val>
            <c:numRef>
              <c:f>Sheet1!$C$2:$C$7</c:f>
              <c:numCache>
                <c:formatCode>#,##0;[Red]\-#,##0</c:formatCode>
                <c:ptCount val="6"/>
                <c:pt idx="0">
                  <c:v>-1533</c:v>
                </c:pt>
                <c:pt idx="1">
                  <c:v>-3211.075</c:v>
                </c:pt>
                <c:pt idx="2">
                  <c:v>-4178.7875</c:v>
                </c:pt>
                <c:pt idx="3">
                  <c:v>-3438.96375</c:v>
                </c:pt>
                <c:pt idx="4">
                  <c:v>1600.298125</c:v>
                </c:pt>
                <c:pt idx="5">
                  <c:v>17577.9190625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7"/>
        <c:overlap val="-15"/>
        <c:axId val="319962150"/>
        <c:axId val="39532810"/>
      </c:barChart>
      <c:catAx>
        <c:axId val="31996215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solidFill>
            <a:srgbClr val="FFFFFF"/>
          </a:solidFill>
          <a:ln w="6350" cap="flat" cmpd="sng" algn="ctr">
            <a:solidFill>
              <a:schemeClr val="tx1">
                <a:lumMod val="50000"/>
                <a:lumOff val="50000"/>
                <a:alpha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39532810"/>
        <c:crosses val="autoZero"/>
        <c:auto val="1"/>
        <c:lblAlgn val="ctr"/>
        <c:lblOffset val="100"/>
        <c:noMultiLvlLbl val="0"/>
      </c:catAx>
      <c:valAx>
        <c:axId val="39532810"/>
        <c:scaling>
          <c:orientation val="minMax"/>
        </c:scaling>
        <c:delete val="1"/>
        <c:axPos val="l"/>
        <c:numFmt formatCode="#,##0;[Red]\-#,##0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 forceAA="0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31996215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</a:p>
      </c:txPr>
    </c:legend>
    <c:plotVisOnly val="1"/>
    <c:dispBlanksAs val="gap"/>
    <c:showDLblsOverMax val="0"/>
  </c:chart>
  <c:spPr>
    <a:noFill/>
    <a:ln w="6350" cap="flat" cmpd="sng" algn="ctr">
      <a:solidFill>
        <a:srgbClr val="4472C4">
          <a:alpha val="25000"/>
        </a:srgbClr>
      </a:solidFill>
      <a:round/>
    </a:ln>
    <a:effectLst/>
  </c:spPr>
  <c:txPr>
    <a:bodyPr/>
    <a:lstStyle/>
    <a:p>
      <a:pPr>
        <a:defRPr lang="zh-CN" sz="1200" b="0">
          <a:solidFill>
            <a:schemeClr val="tx1">
              <a:lumMod val="75000"/>
              <a:lumOff val="25000"/>
            </a:schemeClr>
          </a:solidFill>
          <a:latin typeface="微软雅黑" charset="-122"/>
          <a:ea typeface="微软雅黑" charset="-122"/>
          <a:cs typeface="微软雅黑" charset="-122"/>
          <a:sym typeface="微软雅黑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algn="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9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与文本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" hasCustomPrompt="1"/>
          </p:nvPr>
        </p:nvSpPr>
        <p:spPr>
          <a:xfrm>
            <a:off x="635000" y="787400"/>
            <a:ext cx="5257800" cy="723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800" b="1" i="0" u="none" strike="noStrike">
                <a:solidFill>
                  <a:srgbClr val="494949"/>
                </a:solidFill>
                <a:latin typeface="Noto Sans SC"/>
                <a:ea typeface="Noto Sans SC"/>
                <a:cs typeface="Noto Sans SC"/>
                <a:sym typeface="Noto Sans SC"/>
              </a:rPr>
              <a:t>标题</a:t>
            </a:r>
            <a:endParaRPr lang="en-US" sz="3800" b="1" i="0" u="none" strike="noStrike">
              <a:solidFill>
                <a:srgbClr val="49494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0" name="AutoShape 10"/>
          <p:cNvSpPr/>
          <p:nvPr>
            <p:ph type="body" sz="quarter" idx="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1" name="AutoShape 11"/>
          <p:cNvSpPr/>
          <p:nvPr>
            <p:ph type="body" sz="quarter" idx="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2" name="AutoShape 12"/>
          <p:cNvSpPr/>
          <p:nvPr>
            <p:ph type="body" sz="quarter" idx="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>
            <p:ph type="body" sz="quarter" idx="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1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1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1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1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1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>
            <a:off x="635000" y="1603939"/>
            <a:ext cx="4934516" cy="10414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cxnSp>
        <p:nvCxnSpPr>
          <p:cNvPr id="9" name="Connector 9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" name="AutoShape 10"/>
          <p:cNvSpPr/>
          <p:nvPr>
            <p:ph type="body" sz="quarter" idx="1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16"/>
          </p:nvPr>
        </p:nvSpPr>
        <p:spPr>
          <a:xfrm>
            <a:off x="635000" y="4853725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1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/>
        </p:nvSpPr>
        <p:spPr>
          <a:xfrm>
            <a:off x="635000" y="558657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19"/>
          </p:nvPr>
        </p:nvSpPr>
        <p:spPr>
          <a:xfrm>
            <a:off x="635000" y="787400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pic" sz="quarter" idx="2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/>
        </p:nvSpPr>
        <p:spPr>
          <a:xfrm>
            <a:off x="638697" y="142311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2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2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body" sz="quarter" idx="2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3" name="AutoShape 13"/>
          <p:cNvSpPr/>
          <p:nvPr>
            <p:ph type="pic" sz="quarter" idx="3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3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3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/>
        </p:nvSpPr>
        <p:spPr>
          <a:xfrm>
            <a:off x="635000" y="4025900"/>
            <a:ext cx="3835400" cy="12229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3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pic" sz="quarter" idx="3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3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3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3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3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3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4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4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4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4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4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4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4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0" name="AutoShape 10"/>
          <p:cNvSpPr/>
          <p:nvPr>
            <p:ph type="pic" sz="quarter" idx="4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4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4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5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5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5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>
            <p:ph type="body" sz="quarter" idx="5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5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5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9" name="AutoShape 19"/>
          <p:cNvSpPr/>
          <p:nvPr>
            <p:ph type="body" sz="quarter" idx="5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5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1" name="AutoShape 21"/>
          <p:cNvSpPr/>
          <p:nvPr>
            <p:ph type="body" sz="quarter" idx="5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59"/>
          </p:nvPr>
        </p:nvSpPr>
        <p:spPr>
          <a:xfrm>
            <a:off x="1168400" y="2745740"/>
            <a:ext cx="9880600" cy="9652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布局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60"/>
          </p:nvPr>
        </p:nvSpPr>
        <p:spPr>
          <a:xfrm>
            <a:off x="638697" y="749300"/>
            <a:ext cx="10922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61"/>
          </p:nvPr>
        </p:nvSpPr>
        <p:spPr>
          <a:xfrm>
            <a:off x="20486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body" sz="quarter" idx="62"/>
          </p:nvPr>
        </p:nvSpPr>
        <p:spPr>
          <a:xfrm>
            <a:off x="20486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body" sz="quarter" idx="63" hasCustomPrompt="1"/>
          </p:nvPr>
        </p:nvSpPr>
        <p:spPr>
          <a:xfrm>
            <a:off x="124626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4"/>
          </p:nvPr>
        </p:nvSpPr>
        <p:spPr>
          <a:xfrm>
            <a:off x="4292600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65"/>
          </p:nvPr>
        </p:nvSpPr>
        <p:spPr>
          <a:xfrm>
            <a:off x="4292600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body" sz="quarter" idx="66" hasCustomPrompt="1"/>
          </p:nvPr>
        </p:nvSpPr>
        <p:spPr>
          <a:xfrm>
            <a:off x="5334000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6" name="AutoShape 16"/>
          <p:cNvSpPr/>
          <p:nvPr>
            <p:ph type="body" sz="quarter" idx="67"/>
          </p:nvPr>
        </p:nvSpPr>
        <p:spPr>
          <a:xfrm>
            <a:off x="838033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68"/>
          </p:nvPr>
        </p:nvSpPr>
        <p:spPr>
          <a:xfrm>
            <a:off x="838033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69" hasCustomPrompt="1"/>
          </p:nvPr>
        </p:nvSpPr>
        <p:spPr>
          <a:xfrm>
            <a:off x="942173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9" name="AutoShape 19"/>
          <p:cNvSpPr/>
          <p:nvPr>
            <p:ph type="pic" sz="quarter" idx="70"/>
          </p:nvPr>
        </p:nvSpPr>
        <p:spPr>
          <a:xfrm>
            <a:off x="638697" y="1716258"/>
            <a:ext cx="10922000" cy="1435262"/>
          </a:xfrm>
          <a:prstGeom prst="roundRect">
            <a:avLst>
              <a:gd name="adj" fmla="val 8848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71"/>
          </p:nvPr>
        </p:nvSpPr>
        <p:spPr>
          <a:xfrm>
            <a:off x="4292600" y="3508877"/>
            <a:ext cx="36068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20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" hasCustomPrompt="1"/>
          </p:nvPr>
        </p:nvSpPr>
        <p:spPr>
          <a:xfrm>
            <a:off x="635000" y="787400"/>
            <a:ext cx="5257800" cy="723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800" b="1" i="0" u="none" strike="noStrike">
                <a:solidFill>
                  <a:srgbClr val="494949"/>
                </a:solidFill>
                <a:latin typeface="Noto Sans SC"/>
                <a:ea typeface="Noto Sans SC"/>
                <a:cs typeface="Noto Sans SC"/>
                <a:sym typeface="Noto Sans SC"/>
              </a:rPr>
              <a:t>标题</a:t>
            </a:r>
            <a:endParaRPr lang="en-US" sz="3800" b="1" i="0" u="none" strike="noStrike">
              <a:solidFill>
                <a:srgbClr val="49494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0" name="AutoShape 10"/>
          <p:cNvSpPr/>
          <p:nvPr>
            <p:ph type="body" sz="quarter" idx="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1" name="AutoShape 11"/>
          <p:cNvSpPr/>
          <p:nvPr>
            <p:ph type="body" sz="quarter" idx="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2" name="AutoShape 12"/>
          <p:cNvSpPr/>
          <p:nvPr>
            <p:ph type="body" sz="quarter" idx="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>
            <p:ph type="body" sz="quarter" idx="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1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1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1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1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1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>
            <a:off x="635000" y="1603939"/>
            <a:ext cx="4934516" cy="10414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cxnSp>
        <p:nvCxnSpPr>
          <p:cNvPr id="9" name="Connector 9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" name="AutoShape 10"/>
          <p:cNvSpPr/>
          <p:nvPr>
            <p:ph type="body" sz="quarter" idx="1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16"/>
          </p:nvPr>
        </p:nvSpPr>
        <p:spPr>
          <a:xfrm>
            <a:off x="635000" y="4853725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1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/>
        </p:nvSpPr>
        <p:spPr>
          <a:xfrm>
            <a:off x="635000" y="558657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19"/>
          </p:nvPr>
        </p:nvSpPr>
        <p:spPr>
          <a:xfrm>
            <a:off x="635000" y="787400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pic" sz="quarter" idx="2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/>
        </p:nvSpPr>
        <p:spPr>
          <a:xfrm>
            <a:off x="638697" y="142311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2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2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body" sz="quarter" idx="2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3" name="AutoShape 13"/>
          <p:cNvSpPr/>
          <p:nvPr>
            <p:ph type="pic" sz="quarter" idx="3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3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3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/>
        </p:nvSpPr>
        <p:spPr>
          <a:xfrm>
            <a:off x="635000" y="4025900"/>
            <a:ext cx="3835400" cy="12229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9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3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pic" sz="quarter" idx="3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3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3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3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3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3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4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4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4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4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4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4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4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0" name="AutoShape 10"/>
          <p:cNvSpPr/>
          <p:nvPr>
            <p:ph type="pic" sz="quarter" idx="4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4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4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5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5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5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>
            <p:ph type="body" sz="quarter" idx="5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5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5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9" name="AutoShape 19"/>
          <p:cNvSpPr/>
          <p:nvPr>
            <p:ph type="body" sz="quarter" idx="5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5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1" name="AutoShape 21"/>
          <p:cNvSpPr/>
          <p:nvPr>
            <p:ph type="body" sz="quarter" idx="5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59"/>
          </p:nvPr>
        </p:nvSpPr>
        <p:spPr>
          <a:xfrm>
            <a:off x="1168400" y="2745740"/>
            <a:ext cx="9880600" cy="9652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布局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60"/>
          </p:nvPr>
        </p:nvSpPr>
        <p:spPr>
          <a:xfrm>
            <a:off x="638697" y="749300"/>
            <a:ext cx="10922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61"/>
          </p:nvPr>
        </p:nvSpPr>
        <p:spPr>
          <a:xfrm>
            <a:off x="20486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body" sz="quarter" idx="62"/>
          </p:nvPr>
        </p:nvSpPr>
        <p:spPr>
          <a:xfrm>
            <a:off x="20486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body" sz="quarter" idx="63" hasCustomPrompt="1"/>
          </p:nvPr>
        </p:nvSpPr>
        <p:spPr>
          <a:xfrm>
            <a:off x="124626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4"/>
          </p:nvPr>
        </p:nvSpPr>
        <p:spPr>
          <a:xfrm>
            <a:off x="4292600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65"/>
          </p:nvPr>
        </p:nvSpPr>
        <p:spPr>
          <a:xfrm>
            <a:off x="4292600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body" sz="quarter" idx="66" hasCustomPrompt="1"/>
          </p:nvPr>
        </p:nvSpPr>
        <p:spPr>
          <a:xfrm>
            <a:off x="5334000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6" name="AutoShape 16"/>
          <p:cNvSpPr/>
          <p:nvPr>
            <p:ph type="body" sz="quarter" idx="67"/>
          </p:nvPr>
        </p:nvSpPr>
        <p:spPr>
          <a:xfrm>
            <a:off x="838033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68"/>
          </p:nvPr>
        </p:nvSpPr>
        <p:spPr>
          <a:xfrm>
            <a:off x="838033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69" hasCustomPrompt="1"/>
          </p:nvPr>
        </p:nvSpPr>
        <p:spPr>
          <a:xfrm>
            <a:off x="942173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9" name="AutoShape 19"/>
          <p:cNvSpPr/>
          <p:nvPr>
            <p:ph type="pic" sz="quarter" idx="70"/>
          </p:nvPr>
        </p:nvSpPr>
        <p:spPr>
          <a:xfrm>
            <a:off x="638697" y="1716258"/>
            <a:ext cx="10922000" cy="1435262"/>
          </a:xfrm>
          <a:prstGeom prst="roundRect">
            <a:avLst>
              <a:gd name="adj" fmla="val 8848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71"/>
          </p:nvPr>
        </p:nvSpPr>
        <p:spPr>
          <a:xfrm>
            <a:off x="4292600" y="3508877"/>
            <a:ext cx="36068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20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" hasCustomPrompt="1"/>
          </p:nvPr>
        </p:nvSpPr>
        <p:spPr>
          <a:xfrm>
            <a:off x="635000" y="787400"/>
            <a:ext cx="5257800" cy="723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800" b="1" i="0" u="none" strike="noStrike">
                <a:solidFill>
                  <a:srgbClr val="494949"/>
                </a:solidFill>
                <a:latin typeface="Noto Sans SC"/>
                <a:ea typeface="Noto Sans SC"/>
                <a:cs typeface="Noto Sans SC"/>
                <a:sym typeface="Noto Sans SC"/>
              </a:rPr>
              <a:t>标题</a:t>
            </a:r>
            <a:endParaRPr lang="en-US" sz="3800" b="1" i="0" u="none" strike="noStrike">
              <a:solidFill>
                <a:srgbClr val="49494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0" name="AutoShape 10"/>
          <p:cNvSpPr/>
          <p:nvPr>
            <p:ph type="body" sz="quarter" idx="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1" name="AutoShape 11"/>
          <p:cNvSpPr/>
          <p:nvPr>
            <p:ph type="body" sz="quarter" idx="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2" name="AutoShape 12"/>
          <p:cNvSpPr/>
          <p:nvPr>
            <p:ph type="body" sz="quarter" idx="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>
            <p:ph type="body" sz="quarter" idx="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1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1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1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1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1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>
            <a:off x="635000" y="1603939"/>
            <a:ext cx="4934516" cy="10414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cxnSp>
        <p:nvCxnSpPr>
          <p:cNvPr id="9" name="Connector 9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" name="AutoShape 10"/>
          <p:cNvSpPr/>
          <p:nvPr>
            <p:ph type="body" sz="quarter" idx="1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16"/>
          </p:nvPr>
        </p:nvSpPr>
        <p:spPr>
          <a:xfrm>
            <a:off x="635000" y="4853725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1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/>
        </p:nvSpPr>
        <p:spPr>
          <a:xfrm>
            <a:off x="635000" y="558657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19"/>
          </p:nvPr>
        </p:nvSpPr>
        <p:spPr>
          <a:xfrm>
            <a:off x="635000" y="787400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pic" sz="quarter" idx="2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/>
        </p:nvSpPr>
        <p:spPr>
          <a:xfrm>
            <a:off x="638697" y="142311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2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2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body" sz="quarter" idx="2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3" name="AutoShape 13"/>
          <p:cNvSpPr/>
          <p:nvPr>
            <p:ph type="pic" sz="quarter" idx="3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3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3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/>
        </p:nvSpPr>
        <p:spPr>
          <a:xfrm>
            <a:off x="635000" y="4025900"/>
            <a:ext cx="3835400" cy="12229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3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pic" sz="quarter" idx="3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3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3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3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3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3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4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4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4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4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4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4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4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0" name="AutoShape 10"/>
          <p:cNvSpPr/>
          <p:nvPr>
            <p:ph type="pic" sz="quarter" idx="4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4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4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5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5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5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>
            <p:ph type="body" sz="quarter" idx="5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5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5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9" name="AutoShape 19"/>
          <p:cNvSpPr/>
          <p:nvPr>
            <p:ph type="body" sz="quarter" idx="5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5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1" name="AutoShape 21"/>
          <p:cNvSpPr/>
          <p:nvPr>
            <p:ph type="body" sz="quarter" idx="5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59"/>
          </p:nvPr>
        </p:nvSpPr>
        <p:spPr>
          <a:xfrm>
            <a:off x="1168400" y="2745740"/>
            <a:ext cx="9880600" cy="9652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布局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60"/>
          </p:nvPr>
        </p:nvSpPr>
        <p:spPr>
          <a:xfrm>
            <a:off x="638697" y="749300"/>
            <a:ext cx="10922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61"/>
          </p:nvPr>
        </p:nvSpPr>
        <p:spPr>
          <a:xfrm>
            <a:off x="20486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body" sz="quarter" idx="62"/>
          </p:nvPr>
        </p:nvSpPr>
        <p:spPr>
          <a:xfrm>
            <a:off x="20486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body" sz="quarter" idx="63" hasCustomPrompt="1"/>
          </p:nvPr>
        </p:nvSpPr>
        <p:spPr>
          <a:xfrm>
            <a:off x="124626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4"/>
          </p:nvPr>
        </p:nvSpPr>
        <p:spPr>
          <a:xfrm>
            <a:off x="4292600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65"/>
          </p:nvPr>
        </p:nvSpPr>
        <p:spPr>
          <a:xfrm>
            <a:off x="4292600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body" sz="quarter" idx="66" hasCustomPrompt="1"/>
          </p:nvPr>
        </p:nvSpPr>
        <p:spPr>
          <a:xfrm>
            <a:off x="5334000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6" name="AutoShape 16"/>
          <p:cNvSpPr/>
          <p:nvPr>
            <p:ph type="body" sz="quarter" idx="67"/>
          </p:nvPr>
        </p:nvSpPr>
        <p:spPr>
          <a:xfrm>
            <a:off x="838033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68"/>
          </p:nvPr>
        </p:nvSpPr>
        <p:spPr>
          <a:xfrm>
            <a:off x="838033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69" hasCustomPrompt="1"/>
          </p:nvPr>
        </p:nvSpPr>
        <p:spPr>
          <a:xfrm>
            <a:off x="942173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9" name="AutoShape 19"/>
          <p:cNvSpPr/>
          <p:nvPr>
            <p:ph type="pic" sz="quarter" idx="70"/>
          </p:nvPr>
        </p:nvSpPr>
        <p:spPr>
          <a:xfrm>
            <a:off x="638697" y="1716258"/>
            <a:ext cx="10922000" cy="1435262"/>
          </a:xfrm>
          <a:prstGeom prst="roundRect">
            <a:avLst>
              <a:gd name="adj" fmla="val 8848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71"/>
          </p:nvPr>
        </p:nvSpPr>
        <p:spPr>
          <a:xfrm>
            <a:off x="4292600" y="3508877"/>
            <a:ext cx="36068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20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" hasCustomPrompt="1"/>
          </p:nvPr>
        </p:nvSpPr>
        <p:spPr>
          <a:xfrm>
            <a:off x="635000" y="787400"/>
            <a:ext cx="5257800" cy="723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800" b="1" i="0" u="none" strike="noStrike">
                <a:solidFill>
                  <a:srgbClr val="494949"/>
                </a:solidFill>
                <a:latin typeface="Noto Sans SC"/>
                <a:ea typeface="Noto Sans SC"/>
                <a:cs typeface="Noto Sans SC"/>
                <a:sym typeface="Noto Sans SC"/>
              </a:rPr>
              <a:t>标题</a:t>
            </a:r>
            <a:endParaRPr lang="en-US" sz="3800" b="1" i="0" u="none" strike="noStrike">
              <a:solidFill>
                <a:srgbClr val="49494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0" name="AutoShape 10"/>
          <p:cNvSpPr/>
          <p:nvPr>
            <p:ph type="body" sz="quarter" idx="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1" name="AutoShape 11"/>
          <p:cNvSpPr/>
          <p:nvPr>
            <p:ph type="body" sz="quarter" idx="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2" name="AutoShape 12"/>
          <p:cNvSpPr/>
          <p:nvPr>
            <p:ph type="body" sz="quarter" idx="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>
            <p:ph type="body" sz="quarter" idx="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1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1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1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1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1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>
            <a:off x="635000" y="1603939"/>
            <a:ext cx="4934516" cy="10414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cxnSp>
        <p:nvCxnSpPr>
          <p:cNvPr id="9" name="Connector 9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" name="AutoShape 10"/>
          <p:cNvSpPr/>
          <p:nvPr>
            <p:ph type="body" sz="quarter" idx="1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16"/>
          </p:nvPr>
        </p:nvSpPr>
        <p:spPr>
          <a:xfrm>
            <a:off x="635000" y="4853725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1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/>
        </p:nvSpPr>
        <p:spPr>
          <a:xfrm>
            <a:off x="635000" y="558657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39" name="Shape 37"/>
          <p:cNvSpPr txBox="1"/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41" name="Shape 39"/>
          <p:cNvSpPr txBox="1"/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19"/>
          </p:nvPr>
        </p:nvSpPr>
        <p:spPr>
          <a:xfrm>
            <a:off x="635000" y="787400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pic" sz="quarter" idx="2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/>
        </p:nvSpPr>
        <p:spPr>
          <a:xfrm>
            <a:off x="638697" y="142311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2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2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body" sz="quarter" idx="2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3" name="AutoShape 13"/>
          <p:cNvSpPr/>
          <p:nvPr>
            <p:ph type="pic" sz="quarter" idx="3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3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3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/>
        </p:nvSpPr>
        <p:spPr>
          <a:xfrm>
            <a:off x="635000" y="4025900"/>
            <a:ext cx="3835400" cy="12229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3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pic" sz="quarter" idx="3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3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3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3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3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3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4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4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4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4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4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4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4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0" name="AutoShape 10"/>
          <p:cNvSpPr/>
          <p:nvPr>
            <p:ph type="pic" sz="quarter" idx="4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4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4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5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5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5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>
            <p:ph type="body" sz="quarter" idx="5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5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5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9" name="AutoShape 19"/>
          <p:cNvSpPr/>
          <p:nvPr>
            <p:ph type="body" sz="quarter" idx="5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5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1" name="AutoShape 21"/>
          <p:cNvSpPr/>
          <p:nvPr>
            <p:ph type="body" sz="quarter" idx="5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59"/>
          </p:nvPr>
        </p:nvSpPr>
        <p:spPr>
          <a:xfrm>
            <a:off x="1168400" y="2745740"/>
            <a:ext cx="9880600" cy="9652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布局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60"/>
          </p:nvPr>
        </p:nvSpPr>
        <p:spPr>
          <a:xfrm>
            <a:off x="638697" y="749300"/>
            <a:ext cx="10922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61"/>
          </p:nvPr>
        </p:nvSpPr>
        <p:spPr>
          <a:xfrm>
            <a:off x="20486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body" sz="quarter" idx="62"/>
          </p:nvPr>
        </p:nvSpPr>
        <p:spPr>
          <a:xfrm>
            <a:off x="20486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body" sz="quarter" idx="63" hasCustomPrompt="1"/>
          </p:nvPr>
        </p:nvSpPr>
        <p:spPr>
          <a:xfrm>
            <a:off x="124626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4"/>
          </p:nvPr>
        </p:nvSpPr>
        <p:spPr>
          <a:xfrm>
            <a:off x="4292600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65"/>
          </p:nvPr>
        </p:nvSpPr>
        <p:spPr>
          <a:xfrm>
            <a:off x="4292600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body" sz="quarter" idx="66" hasCustomPrompt="1"/>
          </p:nvPr>
        </p:nvSpPr>
        <p:spPr>
          <a:xfrm>
            <a:off x="5334000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6" name="AutoShape 16"/>
          <p:cNvSpPr/>
          <p:nvPr>
            <p:ph type="body" sz="quarter" idx="67"/>
          </p:nvPr>
        </p:nvSpPr>
        <p:spPr>
          <a:xfrm>
            <a:off x="838033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68"/>
          </p:nvPr>
        </p:nvSpPr>
        <p:spPr>
          <a:xfrm>
            <a:off x="838033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69" hasCustomPrompt="1"/>
          </p:nvPr>
        </p:nvSpPr>
        <p:spPr>
          <a:xfrm>
            <a:off x="942173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9" name="AutoShape 19"/>
          <p:cNvSpPr/>
          <p:nvPr>
            <p:ph type="pic" sz="quarter" idx="70"/>
          </p:nvPr>
        </p:nvSpPr>
        <p:spPr>
          <a:xfrm>
            <a:off x="638697" y="1716258"/>
            <a:ext cx="10922000" cy="1435262"/>
          </a:xfrm>
          <a:prstGeom prst="roundRect">
            <a:avLst>
              <a:gd name="adj" fmla="val 8848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71"/>
          </p:nvPr>
        </p:nvSpPr>
        <p:spPr>
          <a:xfrm>
            <a:off x="4292600" y="3508877"/>
            <a:ext cx="36068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20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" hasCustomPrompt="1"/>
          </p:nvPr>
        </p:nvSpPr>
        <p:spPr>
          <a:xfrm>
            <a:off x="635000" y="787400"/>
            <a:ext cx="5257800" cy="723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800" b="1" i="0" u="none" strike="noStrike">
                <a:solidFill>
                  <a:srgbClr val="494949"/>
                </a:solidFill>
                <a:latin typeface="Noto Sans SC"/>
                <a:ea typeface="Noto Sans SC"/>
                <a:cs typeface="Noto Sans SC"/>
                <a:sym typeface="Noto Sans SC"/>
              </a:rPr>
              <a:t>标题</a:t>
            </a:r>
            <a:endParaRPr lang="en-US" sz="3800" b="1" i="0" u="none" strike="noStrike">
              <a:solidFill>
                <a:srgbClr val="49494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0" name="AutoShape 10"/>
          <p:cNvSpPr/>
          <p:nvPr>
            <p:ph type="body" sz="quarter" idx="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1" name="AutoShape 11"/>
          <p:cNvSpPr/>
          <p:nvPr>
            <p:ph type="body" sz="quarter" idx="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2" name="AutoShape 12"/>
          <p:cNvSpPr/>
          <p:nvPr>
            <p:ph type="body" sz="quarter" idx="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>
            <p:ph type="body" sz="quarter" idx="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1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1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1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1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1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>
            <a:off x="635000" y="1603939"/>
            <a:ext cx="4934516" cy="10414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cxnSp>
        <p:nvCxnSpPr>
          <p:cNvPr id="9" name="Connector 9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" name="AutoShape 10"/>
          <p:cNvSpPr/>
          <p:nvPr>
            <p:ph type="body" sz="quarter" idx="1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16"/>
          </p:nvPr>
        </p:nvSpPr>
        <p:spPr>
          <a:xfrm>
            <a:off x="635000" y="4853725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1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/>
        </p:nvSpPr>
        <p:spPr>
          <a:xfrm>
            <a:off x="635000" y="558657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19"/>
          </p:nvPr>
        </p:nvSpPr>
        <p:spPr>
          <a:xfrm>
            <a:off x="635000" y="787400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pic" sz="quarter" idx="2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/>
        </p:nvSpPr>
        <p:spPr>
          <a:xfrm>
            <a:off x="638697" y="142311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2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2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body" sz="quarter" idx="2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3" name="AutoShape 13"/>
          <p:cNvSpPr/>
          <p:nvPr>
            <p:ph type="pic" sz="quarter" idx="3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3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3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/>
        </p:nvSpPr>
        <p:spPr>
          <a:xfrm>
            <a:off x="635000" y="4025900"/>
            <a:ext cx="3835400" cy="12229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3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pic" sz="quarter" idx="3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3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3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3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3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3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4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4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4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4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4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4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4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0" name="AutoShape 10"/>
          <p:cNvSpPr/>
          <p:nvPr>
            <p:ph type="pic" sz="quarter" idx="4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4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4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5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5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5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>
            <p:ph type="body" sz="quarter" idx="5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5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5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9" name="AutoShape 19"/>
          <p:cNvSpPr/>
          <p:nvPr>
            <p:ph type="body" sz="quarter" idx="5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5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1" name="AutoShape 21"/>
          <p:cNvSpPr/>
          <p:nvPr>
            <p:ph type="body" sz="quarter" idx="5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59"/>
          </p:nvPr>
        </p:nvSpPr>
        <p:spPr>
          <a:xfrm>
            <a:off x="1168400" y="2745740"/>
            <a:ext cx="9880600" cy="9652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布局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60"/>
          </p:nvPr>
        </p:nvSpPr>
        <p:spPr>
          <a:xfrm>
            <a:off x="638697" y="749300"/>
            <a:ext cx="10922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61"/>
          </p:nvPr>
        </p:nvSpPr>
        <p:spPr>
          <a:xfrm>
            <a:off x="20486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body" sz="quarter" idx="62"/>
          </p:nvPr>
        </p:nvSpPr>
        <p:spPr>
          <a:xfrm>
            <a:off x="20486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body" sz="quarter" idx="63" hasCustomPrompt="1"/>
          </p:nvPr>
        </p:nvSpPr>
        <p:spPr>
          <a:xfrm>
            <a:off x="124626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4"/>
          </p:nvPr>
        </p:nvSpPr>
        <p:spPr>
          <a:xfrm>
            <a:off x="4292600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65"/>
          </p:nvPr>
        </p:nvSpPr>
        <p:spPr>
          <a:xfrm>
            <a:off x="4292600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body" sz="quarter" idx="66" hasCustomPrompt="1"/>
          </p:nvPr>
        </p:nvSpPr>
        <p:spPr>
          <a:xfrm>
            <a:off x="5334000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6" name="AutoShape 16"/>
          <p:cNvSpPr/>
          <p:nvPr>
            <p:ph type="body" sz="quarter" idx="67"/>
          </p:nvPr>
        </p:nvSpPr>
        <p:spPr>
          <a:xfrm>
            <a:off x="838033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68"/>
          </p:nvPr>
        </p:nvSpPr>
        <p:spPr>
          <a:xfrm>
            <a:off x="838033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69" hasCustomPrompt="1"/>
          </p:nvPr>
        </p:nvSpPr>
        <p:spPr>
          <a:xfrm>
            <a:off x="942173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9" name="AutoShape 19"/>
          <p:cNvSpPr/>
          <p:nvPr>
            <p:ph type="pic" sz="quarter" idx="70"/>
          </p:nvPr>
        </p:nvSpPr>
        <p:spPr>
          <a:xfrm>
            <a:off x="638697" y="1716258"/>
            <a:ext cx="10922000" cy="1435262"/>
          </a:xfrm>
          <a:prstGeom prst="roundRect">
            <a:avLst>
              <a:gd name="adj" fmla="val 8848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71"/>
          </p:nvPr>
        </p:nvSpPr>
        <p:spPr>
          <a:xfrm>
            <a:off x="4292600" y="3508877"/>
            <a:ext cx="36068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20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" hasCustomPrompt="1"/>
          </p:nvPr>
        </p:nvSpPr>
        <p:spPr>
          <a:xfrm>
            <a:off x="635000" y="787400"/>
            <a:ext cx="5257800" cy="723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800" b="1" i="0" u="none" strike="noStrike">
                <a:solidFill>
                  <a:srgbClr val="494949"/>
                </a:solidFill>
                <a:latin typeface="Noto Sans SC"/>
                <a:ea typeface="Noto Sans SC"/>
                <a:cs typeface="Noto Sans SC"/>
                <a:sym typeface="Noto Sans SC"/>
              </a:rPr>
              <a:t>标题</a:t>
            </a:r>
            <a:endParaRPr lang="en-US" sz="3800" b="1" i="0" u="none" strike="noStrike">
              <a:solidFill>
                <a:srgbClr val="49494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0" name="AutoShape 10"/>
          <p:cNvSpPr/>
          <p:nvPr>
            <p:ph type="body" sz="quarter" idx="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1" name="AutoShape 11"/>
          <p:cNvSpPr/>
          <p:nvPr>
            <p:ph type="body" sz="quarter" idx="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2" name="AutoShape 12"/>
          <p:cNvSpPr/>
          <p:nvPr>
            <p:ph type="body" sz="quarter" idx="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>
            <p:ph type="body" sz="quarter" idx="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1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1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1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1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1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>
            <a:off x="635000" y="1603939"/>
            <a:ext cx="4934516" cy="10414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cxnSp>
        <p:nvCxnSpPr>
          <p:cNvPr id="9" name="Connector 9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" name="AutoShape 10"/>
          <p:cNvSpPr/>
          <p:nvPr>
            <p:ph type="body" sz="quarter" idx="1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16"/>
          </p:nvPr>
        </p:nvSpPr>
        <p:spPr>
          <a:xfrm>
            <a:off x="635000" y="4853725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1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/>
        </p:nvSpPr>
        <p:spPr>
          <a:xfrm>
            <a:off x="635000" y="558657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19"/>
          </p:nvPr>
        </p:nvSpPr>
        <p:spPr>
          <a:xfrm>
            <a:off x="635000" y="787400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pic" sz="quarter" idx="2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/>
        </p:nvSpPr>
        <p:spPr>
          <a:xfrm>
            <a:off x="638697" y="142311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2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2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body" sz="quarter" idx="2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3" name="AutoShape 13"/>
          <p:cNvSpPr/>
          <p:nvPr>
            <p:ph type="pic" sz="quarter" idx="3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3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3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/>
        </p:nvSpPr>
        <p:spPr>
          <a:xfrm>
            <a:off x="635000" y="4025900"/>
            <a:ext cx="3835400" cy="12229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3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pic" sz="quarter" idx="3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3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3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3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3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3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4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4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4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4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4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4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4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0" name="AutoShape 10"/>
          <p:cNvSpPr/>
          <p:nvPr>
            <p:ph type="pic" sz="quarter" idx="4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4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4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5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5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5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>
            <p:ph type="body" sz="quarter" idx="5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5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5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9" name="AutoShape 19"/>
          <p:cNvSpPr/>
          <p:nvPr>
            <p:ph type="body" sz="quarter" idx="5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5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1" name="AutoShape 21"/>
          <p:cNvSpPr/>
          <p:nvPr>
            <p:ph type="body" sz="quarter" idx="5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59"/>
          </p:nvPr>
        </p:nvSpPr>
        <p:spPr>
          <a:xfrm>
            <a:off x="1168400" y="2745740"/>
            <a:ext cx="9880600" cy="9652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布局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60"/>
          </p:nvPr>
        </p:nvSpPr>
        <p:spPr>
          <a:xfrm>
            <a:off x="638697" y="749300"/>
            <a:ext cx="10922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61"/>
          </p:nvPr>
        </p:nvSpPr>
        <p:spPr>
          <a:xfrm>
            <a:off x="20486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body" sz="quarter" idx="62"/>
          </p:nvPr>
        </p:nvSpPr>
        <p:spPr>
          <a:xfrm>
            <a:off x="20486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body" sz="quarter" idx="63" hasCustomPrompt="1"/>
          </p:nvPr>
        </p:nvSpPr>
        <p:spPr>
          <a:xfrm>
            <a:off x="124626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4"/>
          </p:nvPr>
        </p:nvSpPr>
        <p:spPr>
          <a:xfrm>
            <a:off x="4292600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65"/>
          </p:nvPr>
        </p:nvSpPr>
        <p:spPr>
          <a:xfrm>
            <a:off x="4292600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body" sz="quarter" idx="66" hasCustomPrompt="1"/>
          </p:nvPr>
        </p:nvSpPr>
        <p:spPr>
          <a:xfrm>
            <a:off x="5334000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6" name="AutoShape 16"/>
          <p:cNvSpPr/>
          <p:nvPr>
            <p:ph type="body" sz="quarter" idx="67"/>
          </p:nvPr>
        </p:nvSpPr>
        <p:spPr>
          <a:xfrm>
            <a:off x="838033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68"/>
          </p:nvPr>
        </p:nvSpPr>
        <p:spPr>
          <a:xfrm>
            <a:off x="838033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69" hasCustomPrompt="1"/>
          </p:nvPr>
        </p:nvSpPr>
        <p:spPr>
          <a:xfrm>
            <a:off x="942173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9" name="AutoShape 19"/>
          <p:cNvSpPr/>
          <p:nvPr>
            <p:ph type="pic" sz="quarter" idx="70"/>
          </p:nvPr>
        </p:nvSpPr>
        <p:spPr>
          <a:xfrm>
            <a:off x="638697" y="1716258"/>
            <a:ext cx="10922000" cy="1435262"/>
          </a:xfrm>
          <a:prstGeom prst="roundRect">
            <a:avLst>
              <a:gd name="adj" fmla="val 8848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71"/>
          </p:nvPr>
        </p:nvSpPr>
        <p:spPr>
          <a:xfrm>
            <a:off x="4292600" y="3508877"/>
            <a:ext cx="36068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20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"/>
          </p:nvPr>
        </p:nvSpPr>
        <p:spPr>
          <a:xfrm>
            <a:off x="1155700" y="2825750"/>
            <a:ext cx="9880600" cy="1003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solidFill>
                  <a:srgbClr val="000000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6095999" y="0"/>
              <a:ext cx="6096002" cy="6858000"/>
              <a:chOff x="6095999" y="0"/>
              <a:chExt cx="6096002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6096000" y="301"/>
                <a:ext cx="609600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6995890" cy="6858000"/>
              <a:chOff x="0" y="0"/>
              <a:chExt cx="6995890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0" y="301"/>
                <a:ext cx="6995890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" hasCustomPrompt="1"/>
          </p:nvPr>
        </p:nvSpPr>
        <p:spPr>
          <a:xfrm>
            <a:off x="635000" y="787400"/>
            <a:ext cx="5257800" cy="7239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8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800" b="1" i="0" u="none" strike="noStrike">
                <a:solidFill>
                  <a:srgbClr val="494949"/>
                </a:solidFill>
                <a:latin typeface="Noto Sans SC"/>
                <a:ea typeface="Noto Sans SC"/>
                <a:cs typeface="Noto Sans SC"/>
                <a:sym typeface="Noto Sans SC"/>
              </a:rPr>
              <a:t>标题</a:t>
            </a:r>
            <a:endParaRPr lang="en-US" sz="3800" b="1" i="0" u="none" strike="noStrike">
              <a:solidFill>
                <a:srgbClr val="49494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0" name="AutoShape 10"/>
          <p:cNvSpPr/>
          <p:nvPr>
            <p:ph type="body" sz="quarter" idx="3" hasCustomPrompt="1"/>
          </p:nvPr>
        </p:nvSpPr>
        <p:spPr>
          <a:xfrm>
            <a:off x="5891743" y="845441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01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1" name="AutoShape 11"/>
          <p:cNvSpPr/>
          <p:nvPr>
            <p:ph type="body" sz="quarter" idx="4" hasCustomPrompt="1"/>
          </p:nvPr>
        </p:nvSpPr>
        <p:spPr>
          <a:xfrm>
            <a:off x="5891743" y="232892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2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2" name="AutoShape 12"/>
          <p:cNvSpPr/>
          <p:nvPr>
            <p:ph type="body" sz="quarter" idx="5" hasCustomPrompt="1"/>
          </p:nvPr>
        </p:nvSpPr>
        <p:spPr>
          <a:xfrm>
            <a:off x="5891743" y="3764257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3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" hasCustomPrompt="1"/>
          </p:nvPr>
        </p:nvSpPr>
        <p:spPr>
          <a:xfrm>
            <a:off x="5891743" y="5220906"/>
            <a:ext cx="896343" cy="635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0</a:t>
            </a: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4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>
            <p:ph type="body" sz="quarter" idx="7"/>
          </p:nvPr>
        </p:nvSpPr>
        <p:spPr>
          <a:xfrm>
            <a:off x="6788086" y="1240031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8"/>
          </p:nvPr>
        </p:nvSpPr>
        <p:spPr>
          <a:xfrm>
            <a:off x="6788086" y="2704466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9"/>
          </p:nvPr>
        </p:nvSpPr>
        <p:spPr>
          <a:xfrm>
            <a:off x="6788086" y="4139797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10"/>
          </p:nvPr>
        </p:nvSpPr>
        <p:spPr>
          <a:xfrm>
            <a:off x="6788086" y="5575129"/>
            <a:ext cx="46482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11"/>
          </p:nvPr>
        </p:nvSpPr>
        <p:spPr>
          <a:xfrm>
            <a:off x="6788086" y="5150165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12"/>
          </p:nvPr>
        </p:nvSpPr>
        <p:spPr>
          <a:xfrm>
            <a:off x="6788086" y="796018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13"/>
          </p:nvPr>
        </p:nvSpPr>
        <p:spPr>
          <a:xfrm>
            <a:off x="6788086" y="2279503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14"/>
          </p:nvPr>
        </p:nvSpPr>
        <p:spPr>
          <a:xfrm>
            <a:off x="6788086" y="3714834"/>
            <a:ext cx="46482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>
            <a:off x="635000" y="1603939"/>
            <a:ext cx="4934516" cy="10414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cxnSp>
        <p:nvCxnSpPr>
          <p:cNvPr id="9" name="Connector 9"/>
          <p:cNvCxnSpPr/>
          <p:nvPr/>
        </p:nvCxnSpPr>
        <p:spPr>
          <a:xfrm rot="5399999" flipV="1">
            <a:off x="5672879" y="5482375"/>
            <a:ext cx="8636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>
            <a:solidFill>
              <a:srgbClr val="DEE0E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" name="AutoShape 10"/>
          <p:cNvSpPr/>
          <p:nvPr>
            <p:ph type="body" sz="quarter" idx="15"/>
          </p:nvPr>
        </p:nvSpPr>
        <p:spPr>
          <a:xfrm>
            <a:off x="6316558" y="4904525"/>
            <a:ext cx="5125239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16"/>
          </p:nvPr>
        </p:nvSpPr>
        <p:spPr>
          <a:xfrm>
            <a:off x="635000" y="4853725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17"/>
          </p:nvPr>
        </p:nvSpPr>
        <p:spPr>
          <a:xfrm>
            <a:off x="762000" y="762000"/>
            <a:ext cx="10668000" cy="3708400"/>
          </a:xfrm>
          <a:prstGeom prst="roundRect">
            <a:avLst>
              <a:gd name="adj" fmla="val 3424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/>
        </p:nvSpPr>
        <p:spPr>
          <a:xfrm>
            <a:off x="635000" y="558657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18"/>
          </p:nvPr>
        </p:nvSpPr>
        <p:spPr>
          <a:xfrm>
            <a:off x="638697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19"/>
          </p:nvPr>
        </p:nvSpPr>
        <p:spPr>
          <a:xfrm>
            <a:off x="635000" y="787400"/>
            <a:ext cx="52578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pic" sz="quarter" idx="20"/>
          </p:nvPr>
        </p:nvSpPr>
        <p:spPr>
          <a:xfrm>
            <a:off x="6096000" y="749300"/>
            <a:ext cx="5334000" cy="5359400"/>
          </a:xfrm>
          <a:prstGeom prst="roundRect">
            <a:avLst>
              <a:gd name="adj" fmla="val 238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/>
        </p:nvSpPr>
        <p:spPr>
          <a:xfrm>
            <a:off x="638697" y="1423113"/>
            <a:ext cx="5257800" cy="7705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1"/>
          </p:nvPr>
        </p:nvSpPr>
        <p:spPr>
          <a:xfrm>
            <a:off x="6350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2"/>
          </p:nvPr>
        </p:nvSpPr>
        <p:spPr>
          <a:xfrm>
            <a:off x="6172200" y="5588000"/>
            <a:ext cx="5257800" cy="3175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3"/>
          </p:nvPr>
        </p:nvSpPr>
        <p:spPr>
          <a:xfrm>
            <a:off x="635000" y="749300"/>
            <a:ext cx="10919218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pic" sz="quarter" idx="24"/>
          </p:nvPr>
        </p:nvSpPr>
        <p:spPr>
          <a:xfrm>
            <a:off x="7620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25"/>
          </p:nvPr>
        </p:nvSpPr>
        <p:spPr>
          <a:xfrm>
            <a:off x="6299200" y="1886287"/>
            <a:ext cx="5130800" cy="3662849"/>
          </a:xfrm>
          <a:prstGeom prst="roundRect">
            <a:avLst>
              <a:gd name="adj" fmla="val 2773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26"/>
          </p:nvPr>
        </p:nvSpPr>
        <p:spPr>
          <a:xfrm>
            <a:off x="635000" y="2781300"/>
            <a:ext cx="3835400" cy="1244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27"/>
          </p:nvPr>
        </p:nvSpPr>
        <p:spPr>
          <a:xfrm>
            <a:off x="9336835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1" name="AutoShape 11"/>
          <p:cNvSpPr/>
          <p:nvPr>
            <p:ph type="body" sz="quarter" idx="28"/>
          </p:nvPr>
        </p:nvSpPr>
        <p:spPr>
          <a:xfrm>
            <a:off x="7012027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2" name="AutoShape 12"/>
          <p:cNvSpPr/>
          <p:nvPr>
            <p:ph type="body" sz="quarter" idx="29"/>
          </p:nvPr>
        </p:nvSpPr>
        <p:spPr>
          <a:xfrm>
            <a:off x="4674519" y="5427090"/>
            <a:ext cx="2108929" cy="6223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3" name="AutoShape 13"/>
          <p:cNvSpPr/>
          <p:nvPr>
            <p:ph type="pic" sz="quarter" idx="30"/>
          </p:nvPr>
        </p:nvSpPr>
        <p:spPr>
          <a:xfrm>
            <a:off x="48260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31"/>
          </p:nvPr>
        </p:nvSpPr>
        <p:spPr>
          <a:xfrm>
            <a:off x="71628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32"/>
          </p:nvPr>
        </p:nvSpPr>
        <p:spPr>
          <a:xfrm>
            <a:off x="9486900" y="730847"/>
            <a:ext cx="1955800" cy="4699000"/>
          </a:xfrm>
          <a:prstGeom prst="roundRect">
            <a:avLst>
              <a:gd name="adj" fmla="val 3896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/>
        </p:nvSpPr>
        <p:spPr>
          <a:xfrm>
            <a:off x="635000" y="4025900"/>
            <a:ext cx="3835400" cy="122291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33"/>
          </p:nvPr>
        </p:nvSpPr>
        <p:spPr>
          <a:xfrm>
            <a:off x="638697" y="749300"/>
            <a:ext cx="109220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pic" sz="quarter" idx="34"/>
          </p:nvPr>
        </p:nvSpPr>
        <p:spPr>
          <a:xfrm>
            <a:off x="7620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35"/>
          </p:nvPr>
        </p:nvSpPr>
        <p:spPr>
          <a:xfrm>
            <a:off x="6248400" y="2140287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36"/>
          </p:nvPr>
        </p:nvSpPr>
        <p:spPr>
          <a:xfrm>
            <a:off x="7620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37"/>
          </p:nvPr>
        </p:nvSpPr>
        <p:spPr>
          <a:xfrm>
            <a:off x="6248400" y="4228533"/>
            <a:ext cx="1524000" cy="1524000"/>
          </a:xfrm>
          <a:prstGeom prst="roundRect">
            <a:avLst>
              <a:gd name="adj" fmla="val 5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38"/>
          </p:nvPr>
        </p:nvSpPr>
        <p:spPr>
          <a:xfrm>
            <a:off x="2331321" y="2750532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5" name="AutoShape 15"/>
          <p:cNvSpPr/>
          <p:nvPr>
            <p:ph type="body" sz="quarter" idx="39"/>
          </p:nvPr>
        </p:nvSpPr>
        <p:spPr>
          <a:xfrm>
            <a:off x="7823200" y="2781138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6" name="AutoShape 16"/>
          <p:cNvSpPr/>
          <p:nvPr>
            <p:ph type="body" sz="quarter" idx="40"/>
          </p:nvPr>
        </p:nvSpPr>
        <p:spPr>
          <a:xfrm>
            <a:off x="2331321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7" name="AutoShape 17"/>
          <p:cNvSpPr/>
          <p:nvPr>
            <p:ph type="body" sz="quarter" idx="41"/>
          </p:nvPr>
        </p:nvSpPr>
        <p:spPr>
          <a:xfrm>
            <a:off x="7823200" y="4844240"/>
            <a:ext cx="3606800" cy="2794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8" name="AutoShape 18"/>
          <p:cNvSpPr/>
          <p:nvPr>
            <p:ph type="body" sz="quarter" idx="42"/>
          </p:nvPr>
        </p:nvSpPr>
        <p:spPr>
          <a:xfrm>
            <a:off x="2331321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9" name="AutoShape 19"/>
          <p:cNvSpPr/>
          <p:nvPr>
            <p:ph type="body" sz="quarter" idx="43"/>
          </p:nvPr>
        </p:nvSpPr>
        <p:spPr>
          <a:xfrm>
            <a:off x="7823200" y="2330787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0" name="AutoShape 20"/>
          <p:cNvSpPr/>
          <p:nvPr>
            <p:ph type="body" sz="quarter" idx="44"/>
          </p:nvPr>
        </p:nvSpPr>
        <p:spPr>
          <a:xfrm>
            <a:off x="2331321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1" name="AutoShape 21"/>
          <p:cNvSpPr/>
          <p:nvPr>
            <p:ph type="body" sz="quarter" idx="45"/>
          </p:nvPr>
        </p:nvSpPr>
        <p:spPr>
          <a:xfrm>
            <a:off x="7823200" y="4457376"/>
            <a:ext cx="3606800" cy="3175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22" name="AutoShape 22"/>
          <p:cNvSpPr/>
          <p:nvPr/>
        </p:nvSpPr>
        <p:spPr>
          <a:xfrm flipV="1">
            <a:off x="635000" y="449494"/>
            <a:ext cx="991808" cy="2227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82F0F7">
                  <a:alpha val="100000"/>
                </a:srgbClr>
              </a:gs>
              <a:gs pos="25000">
                <a:srgbClr val="D9E39F">
                  <a:alpha val="100000"/>
                </a:srgbClr>
              </a:gs>
              <a:gs pos="48000">
                <a:srgbClr val="C5CFFF">
                  <a:alpha val="100000"/>
                </a:srgbClr>
              </a:gs>
              <a:gs pos="77000">
                <a:srgbClr val="B6FFC1">
                  <a:alpha val="100000"/>
                </a:srgbClr>
              </a:gs>
              <a:gs pos="100000">
                <a:srgbClr val="FFAEAE">
                  <a:alpha val="100000"/>
                </a:srgbClr>
              </a:gs>
            </a:gsLst>
            <a:lin ang="0"/>
          </a:gra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algn="ctr">
              <a:defRPr/>
            </a:p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46"/>
          </p:nvPr>
        </p:nvSpPr>
        <p:spPr>
          <a:xfrm>
            <a:off x="1161058" y="748860"/>
            <a:ext cx="9867900" cy="6350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0" name="AutoShape 10"/>
          <p:cNvSpPr/>
          <p:nvPr>
            <p:ph type="pic" sz="quarter" idx="47"/>
          </p:nvPr>
        </p:nvSpPr>
        <p:spPr>
          <a:xfrm>
            <a:off x="14478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pic" sz="quarter" idx="48"/>
          </p:nvPr>
        </p:nvSpPr>
        <p:spPr>
          <a:xfrm>
            <a:off x="54610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pic" sz="quarter" idx="49"/>
          </p:nvPr>
        </p:nvSpPr>
        <p:spPr>
          <a:xfrm>
            <a:off x="9474200" y="1988850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3" name="AutoShape 13"/>
          <p:cNvSpPr/>
          <p:nvPr>
            <p:ph type="pic" sz="quarter" idx="50"/>
          </p:nvPr>
        </p:nvSpPr>
        <p:spPr>
          <a:xfrm>
            <a:off x="14478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pic" sz="quarter" idx="51"/>
          </p:nvPr>
        </p:nvSpPr>
        <p:spPr>
          <a:xfrm>
            <a:off x="94742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pic" sz="quarter" idx="52"/>
          </p:nvPr>
        </p:nvSpPr>
        <p:spPr>
          <a:xfrm>
            <a:off x="5461000" y="422727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6" name="AutoShape 16"/>
          <p:cNvSpPr/>
          <p:nvPr>
            <p:ph type="body" sz="quarter" idx="53"/>
          </p:nvPr>
        </p:nvSpPr>
        <p:spPr>
          <a:xfrm>
            <a:off x="7620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54"/>
          </p:nvPr>
        </p:nvSpPr>
        <p:spPr>
          <a:xfrm>
            <a:off x="47752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55"/>
          </p:nvPr>
        </p:nvSpPr>
        <p:spPr>
          <a:xfrm>
            <a:off x="8788400" y="3246150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9" name="AutoShape 19"/>
          <p:cNvSpPr/>
          <p:nvPr>
            <p:ph type="body" sz="quarter" idx="56"/>
          </p:nvPr>
        </p:nvSpPr>
        <p:spPr>
          <a:xfrm>
            <a:off x="7620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57"/>
          </p:nvPr>
        </p:nvSpPr>
        <p:spPr>
          <a:xfrm>
            <a:off x="4775200" y="54845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1" name="AutoShape 21"/>
          <p:cNvSpPr/>
          <p:nvPr>
            <p:ph type="body" sz="quarter" idx="58"/>
          </p:nvPr>
        </p:nvSpPr>
        <p:spPr>
          <a:xfrm>
            <a:off x="8788400" y="5497271"/>
            <a:ext cx="2641600" cy="2794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59"/>
          </p:nvPr>
        </p:nvSpPr>
        <p:spPr>
          <a:xfrm>
            <a:off x="1168400" y="2745740"/>
            <a:ext cx="9880600" cy="9652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17000"/>
              </a:lnSpc>
              <a:defRPr sz="5400" b="1" i="0" u="none" strike="noStrike" spc="0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自定义布局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3" name="Group 3"/>
            <p:cNvGrpSpPr/>
            <p:nvPr/>
          </p:nvGrpSpPr>
          <p:grpSpPr>
            <a:xfrm>
              <a:off x="9140473" y="0"/>
              <a:ext cx="3051528" cy="6858000"/>
              <a:chOff x="9140473" y="0"/>
              <a:chExt cx="3051528" cy="6858000"/>
            </a:xfrm>
          </p:grpSpPr>
          <p:pic>
            <p:nvPicPr>
              <p:cNvPr id="4" name="Picture 4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 rot="10800000">
                <a:off x="9140474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5" name="AutoShape 5"/>
              <p:cNvSpPr/>
              <p:nvPr/>
            </p:nvSpPr>
            <p:spPr>
              <a:xfrm rot="10799999">
                <a:off x="9140474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430198" cy="6858000"/>
              <a:chOff x="0" y="0"/>
              <a:chExt cx="3430198" cy="6858000"/>
            </a:xfrm>
          </p:grpSpPr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alphaModFix amt="28000"/>
              </a:blip>
              <a:srcRect t="54931" r="74243"/>
              <a:stretch>
                <a:fillRect/>
              </a:stretch>
            </p:blipFill>
            <p:spPr>
              <a:xfrm>
                <a:off x="0" y="0"/>
                <a:ext cx="3051526" cy="6858000"/>
              </a:xfrm>
              <a:prstGeom prst="roundRect">
                <a:avLst>
                  <a:gd name="adj" fmla="val 0"/>
                </a:avLst>
              </a:prstGeom>
              <a:ln>
                <a:noFill/>
                <a:prstDash val="solid"/>
              </a:ln>
            </p:spPr>
          </p:pic>
          <p:sp>
            <p:nvSpPr>
              <p:cNvPr id="8" name="AutoShape 8"/>
              <p:cNvSpPr/>
              <p:nvPr/>
            </p:nvSpPr>
            <p:spPr>
              <a:xfrm>
                <a:off x="378672" y="301"/>
                <a:ext cx="3051526" cy="6857399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4300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n w="25400">
                <a:noFill/>
                <a:prstDash val="solid"/>
              </a:ln>
            </p:spPr>
            <p:txBody>
              <a:bodyPr lIns="63500" tIns="63500" rIns="63500" bIns="63500" rtlCol="0" anchor="ctr"/>
              <a:lstStyle/>
              <a:p>
                <a:pPr algn="ctr">
                  <a:defRPr/>
                </a:pPr>
              </a:p>
            </p:txBody>
          </p:sp>
        </p:grpSp>
      </p:grpSp>
      <p:sp>
        <p:nvSpPr>
          <p:cNvPr id="9" name="AutoShape 9"/>
          <p:cNvSpPr/>
          <p:nvPr>
            <p:ph type="body" sz="quarter" idx="60"/>
          </p:nvPr>
        </p:nvSpPr>
        <p:spPr>
          <a:xfrm>
            <a:off x="638697" y="749300"/>
            <a:ext cx="10922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l"/>
          </a:p>
        </p:txBody>
      </p:sp>
      <p:sp>
        <p:nvSpPr>
          <p:cNvPr id="10" name="AutoShape 10"/>
          <p:cNvSpPr/>
          <p:nvPr>
            <p:ph type="body" sz="quarter" idx="61"/>
          </p:nvPr>
        </p:nvSpPr>
        <p:spPr>
          <a:xfrm>
            <a:off x="20486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1" name="AutoShape 11"/>
          <p:cNvSpPr/>
          <p:nvPr>
            <p:ph type="body" sz="quarter" idx="62"/>
          </p:nvPr>
        </p:nvSpPr>
        <p:spPr>
          <a:xfrm>
            <a:off x="20486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2" name="AutoShape 12"/>
          <p:cNvSpPr/>
          <p:nvPr>
            <p:ph type="body" sz="quarter" idx="63" hasCustomPrompt="1"/>
          </p:nvPr>
        </p:nvSpPr>
        <p:spPr>
          <a:xfrm>
            <a:off x="124626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64"/>
          </p:nvPr>
        </p:nvSpPr>
        <p:spPr>
          <a:xfrm>
            <a:off x="4292600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4" name="AutoShape 14"/>
          <p:cNvSpPr/>
          <p:nvPr>
            <p:ph type="body" sz="quarter" idx="65"/>
          </p:nvPr>
        </p:nvSpPr>
        <p:spPr>
          <a:xfrm>
            <a:off x="4292600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5" name="AutoShape 15"/>
          <p:cNvSpPr/>
          <p:nvPr>
            <p:ph type="body" sz="quarter" idx="66" hasCustomPrompt="1"/>
          </p:nvPr>
        </p:nvSpPr>
        <p:spPr>
          <a:xfrm>
            <a:off x="5334000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6" name="AutoShape 16"/>
          <p:cNvSpPr/>
          <p:nvPr>
            <p:ph type="body" sz="quarter" idx="67"/>
          </p:nvPr>
        </p:nvSpPr>
        <p:spPr>
          <a:xfrm>
            <a:off x="8380335" y="5446085"/>
            <a:ext cx="3606800" cy="2667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7" name="AutoShape 17"/>
          <p:cNvSpPr/>
          <p:nvPr>
            <p:ph type="body" sz="quarter" idx="68"/>
          </p:nvPr>
        </p:nvSpPr>
        <p:spPr>
          <a:xfrm>
            <a:off x="8380335" y="5072896"/>
            <a:ext cx="3606800" cy="3048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18" name="AutoShape 18"/>
          <p:cNvSpPr/>
          <p:nvPr>
            <p:ph type="body" sz="quarter" idx="69" hasCustomPrompt="1"/>
          </p:nvPr>
        </p:nvSpPr>
        <p:spPr>
          <a:xfrm>
            <a:off x="9421735" y="4247235"/>
            <a:ext cx="1524000" cy="60960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100</a:t>
            </a:r>
            <a:endParaRPr lang="en-US" sz="3200" b="1" i="0" u="none" strike="noStrike">
              <a:solidFill>
                <a:srgbClr val="1F2329"/>
              </a:solidFill>
              <a:latin typeface="Noto Sans SC"/>
              <a:ea typeface="Noto Sans SC"/>
              <a:cs typeface="Noto Sans SC"/>
              <a:sym typeface="Noto Sans SC"/>
            </a:endParaRPr>
          </a:p>
        </p:txBody>
      </p:sp>
      <p:sp>
        <p:nvSpPr>
          <p:cNvPr id="19" name="AutoShape 19"/>
          <p:cNvSpPr/>
          <p:nvPr>
            <p:ph type="pic" sz="quarter" idx="70"/>
          </p:nvPr>
        </p:nvSpPr>
        <p:spPr>
          <a:xfrm>
            <a:off x="638697" y="1716258"/>
            <a:ext cx="10922000" cy="1435262"/>
          </a:xfrm>
          <a:prstGeom prst="roundRect">
            <a:avLst>
              <a:gd name="adj" fmla="val 8848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  <p:sp>
        <p:nvSpPr>
          <p:cNvPr id="20" name="AutoShape 20"/>
          <p:cNvSpPr/>
          <p:nvPr>
            <p:ph type="body" sz="quarter" idx="71"/>
          </p:nvPr>
        </p:nvSpPr>
        <p:spPr>
          <a:xfrm>
            <a:off x="4292600" y="3508877"/>
            <a:ext cx="3606800" cy="38100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20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1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90204"/>
              <a:buNone/>
              <a:defRPr sz="33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8" name="Shape 3"/>
          <p:cNvSpPr txBox="1"/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9" name="Shape 4"/>
          <p:cNvSpPr txBox="1"/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10" name="Shape 5"/>
          <p:cNvSpPr txBox="1"/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image" Target="../media/image14.jpeg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2.xml"/><Relationship Id="rId10" Type="http://schemas.openxmlformats.org/officeDocument/2006/relationships/tags" Target="../tags/tag28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4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7.xml"/><Relationship Id="rId5" Type="http://schemas.openxmlformats.org/officeDocument/2006/relationships/image" Target="../media/image17.pn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5.jpeg"/><Relationship Id="rId7" Type="http://schemas.openxmlformats.org/officeDocument/2006/relationships/tags" Target="../tags/tag6.xml"/><Relationship Id="rId6" Type="http://schemas.openxmlformats.org/officeDocument/2006/relationships/image" Target="../media/image4.jpe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2" Type="http://schemas.openxmlformats.org/officeDocument/2006/relationships/notesSlide" Target="../notesSlides/notesSlide3.xml"/><Relationship Id="rId21" Type="http://schemas.openxmlformats.org/officeDocument/2006/relationships/slideLayout" Target="../slideLayouts/slideLayout19.xml"/><Relationship Id="rId20" Type="http://schemas.openxmlformats.org/officeDocument/2006/relationships/tags" Target="../tags/tag16.xml"/><Relationship Id="rId2" Type="http://schemas.openxmlformats.org/officeDocument/2006/relationships/tags" Target="../tags/tag2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image" Target="../media/image7.jpeg"/><Relationship Id="rId11" Type="http://schemas.openxmlformats.org/officeDocument/2006/relationships/tags" Target="../tags/tag8.xml"/><Relationship Id="rId10" Type="http://schemas.openxmlformats.org/officeDocument/2006/relationships/image" Target="../media/image6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8.xml"/><Relationship Id="rId4" Type="http://schemas.openxmlformats.org/officeDocument/2006/relationships/image" Target="../media/image9.png"/><Relationship Id="rId3" Type="http://schemas.openxmlformats.org/officeDocument/2006/relationships/tags" Target="../tags/tag18.xml"/><Relationship Id="rId2" Type="http://schemas.openxmlformats.org/officeDocument/2006/relationships/image" Target="../media/image8.png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4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" hasCustomPrompt="1"/>
          </p:nvPr>
        </p:nvSpPr>
        <p:spPr>
          <a:xfrm>
            <a:off x="1155700" y="4242753"/>
            <a:ext cx="9880600" cy="1313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17000"/>
              </a:lnSpc>
              <a:defRPr sz="7300" b="1" i="0" u="none" strike="noStrike" spc="0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Noto Sans SC"/>
              </a:defRPr>
            </a:lvl1pPr>
          </a:lstStyle>
          <a:p>
            <a:pPr indent="0" algn="ctr">
              <a:lnSpc>
                <a:spcPct val="117000"/>
              </a:lnSpc>
            </a:pPr>
            <a:r>
              <a:rPr lang="en-US" sz="7300" i="0" u="none" strike="noStrike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Heiti SC Medium" panose="02000000000000000000" charset="-122"/>
                <a:ea typeface="Heiti SC Medium" panose="02000000000000000000" charset="-122"/>
                <a:cs typeface="+mj-lt"/>
                <a:sym typeface="Noto Sans SC"/>
              </a:rPr>
              <a:t>Becoming</a:t>
            </a:r>
            <a:endParaRPr lang="en-US" sz="7300" i="0" u="none" strike="noStrike">
              <a:gradFill rotWithShape="1">
                <a:gsLst>
                  <a:gs pos="0">
                    <a:srgbClr val="82F0F7">
                      <a:alpha val="100000"/>
                    </a:srgbClr>
                  </a:gs>
                  <a:gs pos="25000">
                    <a:srgbClr val="D9E39F">
                      <a:alpha val="100000"/>
                    </a:srgbClr>
                  </a:gs>
                  <a:gs pos="48000">
                    <a:srgbClr val="C5CFFF">
                      <a:alpha val="100000"/>
                    </a:srgbClr>
                  </a:gs>
                  <a:gs pos="77000">
                    <a:srgbClr val="B6FFC1">
                      <a:alpha val="100000"/>
                    </a:srgbClr>
                  </a:gs>
                  <a:gs pos="100000">
                    <a:srgbClr val="FFAEAE">
                      <a:alpha val="100000"/>
                    </a:srgbClr>
                  </a:gs>
                </a:gsLst>
                <a:lin ang="0"/>
              </a:gradFill>
              <a:latin typeface="Heiti SC Medium" panose="02000000000000000000" charset="-122"/>
              <a:ea typeface="Heiti SC Medium" panose="02000000000000000000" charset="-122"/>
              <a:cs typeface="+mj-lt"/>
              <a:sym typeface="Noto Sans SC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381250" y="5556885"/>
            <a:ext cx="7429500" cy="961390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altLang="zh-CN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AI</a:t>
            </a:r>
            <a:r>
              <a:rPr lang="zh-CN" altLang="en-US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驱动的自我成长陪伴者</a:t>
            </a:r>
            <a:endParaRPr lang="zh-CN" altLang="en-US" sz="2500" b="1" i="0" u="none" strike="noStrike">
              <a:solidFill>
                <a:srgbClr val="FBBFBC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  <a:p>
            <a:pPr indent="0" algn="ctr">
              <a:lnSpc>
                <a:spcPct val="125000"/>
              </a:lnSpc>
              <a:defRPr/>
            </a:pPr>
            <a:r>
              <a:rPr lang="zh-CN" altLang="en-US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觉察</a:t>
            </a:r>
            <a:r>
              <a:rPr lang="en-US" altLang="zh-CN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·</a:t>
            </a:r>
            <a:r>
              <a:rPr lang="zh-CN" altLang="en-US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行动</a:t>
            </a:r>
            <a:r>
              <a:rPr lang="en-US" altLang="zh-CN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·</a:t>
            </a:r>
            <a:r>
              <a:rPr lang="zh-CN" altLang="en-US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改变</a:t>
            </a:r>
            <a:endParaRPr lang="zh-CN" altLang="en-US" sz="2500" b="1" i="0" u="none" strike="noStrike">
              <a:solidFill>
                <a:srgbClr val="FBBFBC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6730" y="636270"/>
            <a:ext cx="3559175" cy="3518535"/>
          </a:xfrm>
          <a:prstGeom prst="roundRect">
            <a:avLst/>
          </a:prstGeom>
        </p:spPr>
      </p:pic>
      <p:sp>
        <p:nvSpPr>
          <p:cNvPr id="4" name="AutoShape 3"/>
          <p:cNvSpPr/>
          <p:nvPr/>
        </p:nvSpPr>
        <p:spPr>
          <a:xfrm>
            <a:off x="446405" y="635953"/>
            <a:ext cx="7429500" cy="48069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p>
            <a:pPr indent="0" algn="l">
              <a:lnSpc>
                <a:spcPct val="125000"/>
              </a:lnSpc>
              <a:defRPr/>
            </a:pPr>
            <a:r>
              <a:rPr lang="zh-CN" altLang="en-US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主讲人</a:t>
            </a:r>
            <a:r>
              <a:rPr lang="en-US" altLang="zh-CN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：</a:t>
            </a:r>
            <a:r>
              <a:rPr lang="zh-CN" altLang="en-US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孟依凡</a:t>
            </a:r>
            <a:endParaRPr lang="zh-CN" altLang="en-US" sz="2500" b="1" i="0" u="none" strike="noStrike">
              <a:solidFill>
                <a:srgbClr val="FBBFBC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8996680" y="4331970"/>
            <a:ext cx="237363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8400000" sx="101000" sy="101000" algn="tl" rotWithShape="0">
              <a:schemeClr val="accent5">
                <a:lumMod val="40000"/>
                <a:lumOff val="60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821690" y="4354830"/>
            <a:ext cx="237363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8400000" sx="101000" sy="101000" algn="tl" rotWithShape="0">
              <a:schemeClr val="accent5">
                <a:lumMod val="40000"/>
                <a:lumOff val="60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4779645" y="4359275"/>
            <a:ext cx="2373630" cy="731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8400000" sx="101000" sy="101000" algn="tl" rotWithShape="0">
              <a:schemeClr val="accent5">
                <a:lumMod val="40000"/>
                <a:lumOff val="60000"/>
                <a:alpha val="10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AutoShape 3"/>
          <p:cNvSpPr/>
          <p:nvPr>
            <p:ph type="body" sz="quarter" idx="63" hasCustomPrompt="1"/>
            <p:custDataLst>
              <p:tags r:id="rId4"/>
            </p:custDataLst>
          </p:nvPr>
        </p:nvSpPr>
        <p:spPr>
          <a:xfrm>
            <a:off x="1246265" y="4415193"/>
            <a:ext cx="1524000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453</a:t>
            </a:r>
            <a:r>
              <a:rPr lang="en-US" sz="17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亿美元</a:t>
            </a:r>
            <a:endParaRPr lang="en-US" sz="17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pic>
        <p:nvPicPr>
          <p:cNvPr id="4" name="Picture 4"/>
          <p:cNvPicPr>
            <a:picLocks noChangeAspect="1"/>
          </p:cNvPicPr>
          <p:nvPr>
            <p:ph type="pic" sz="quarter" idx="70"/>
          </p:nvPr>
        </p:nvPicPr>
        <p:blipFill>
          <a:blip r:embed="rId5">
            <a:alphaModFix amt="80000"/>
          </a:blip>
          <a:srcRect t="31006" b="41888"/>
          <a:stretch>
            <a:fillRect/>
          </a:stretch>
        </p:blipFill>
        <p:spPr>
          <a:xfrm>
            <a:off x="638697" y="1455389"/>
            <a:ext cx="10922000" cy="1973611"/>
          </a:xfrm>
          <a:prstGeom prst="roundRect">
            <a:avLst>
              <a:gd name="adj" fmla="val 6434"/>
            </a:avLst>
          </a:prstGeom>
          <a:effectLst>
            <a:softEdge rad="31750"/>
          </a:effectLst>
        </p:spPr>
      </p:pic>
      <p:sp>
        <p:nvSpPr>
          <p:cNvPr id="5" name="AutoShape 5"/>
          <p:cNvSpPr/>
          <p:nvPr>
            <p:ph type="body" sz="quarter" idx="69" hasCustomPrompt="1"/>
            <p:custDataLst>
              <p:tags r:id="rId6"/>
            </p:custDataLst>
          </p:nvPr>
        </p:nvSpPr>
        <p:spPr>
          <a:xfrm>
            <a:off x="9421735" y="4415193"/>
            <a:ext cx="1524000" cy="61531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4.79%</a:t>
            </a:r>
            <a:endParaRPr lang="en-US" sz="32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6" name="AutoShape 6"/>
          <p:cNvSpPr/>
          <p:nvPr>
            <p:ph type="body" sz="quarter" idx="62" hasCustomPrompt="1"/>
            <p:custDataLst>
              <p:tags r:id="rId7"/>
            </p:custDataLst>
          </p:nvPr>
        </p:nvSpPr>
        <p:spPr>
          <a:xfrm>
            <a:off x="204865" y="5261491"/>
            <a:ext cx="3606800" cy="26924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2023年，全球个人发展市场规模估值</a:t>
            </a:r>
            <a:endParaRPr 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7" name="AutoShape 7"/>
          <p:cNvSpPr/>
          <p:nvPr>
            <p:ph type="body" sz="quarter" idx="65" hasCustomPrompt="1"/>
            <p:custDataLst>
              <p:tags r:id="rId8"/>
            </p:custDataLst>
          </p:nvPr>
        </p:nvSpPr>
        <p:spPr>
          <a:xfrm>
            <a:off x="4292600" y="5243711"/>
            <a:ext cx="3606800" cy="26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预估到2032年，全球个人发展市场规模估值</a:t>
            </a:r>
            <a:endParaRPr 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8" name="AutoShape 8"/>
          <p:cNvSpPr/>
          <p:nvPr>
            <p:ph type="body" sz="quarter" idx="68" hasCustomPrompt="1"/>
            <p:custDataLst>
              <p:tags r:id="rId9"/>
            </p:custDataLst>
          </p:nvPr>
        </p:nvSpPr>
        <p:spPr>
          <a:xfrm>
            <a:off x="8392400" y="5259586"/>
            <a:ext cx="3606800" cy="538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预测期内（2024-2032年）的复合年增长率（CAGR）</a:t>
            </a:r>
            <a:endParaRPr 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9" name="AutoShape 9"/>
          <p:cNvSpPr/>
          <p:nvPr>
            <p:ph type="body" sz="quarter" idx="71" hasCustomPrompt="1"/>
          </p:nvPr>
        </p:nvSpPr>
        <p:spPr>
          <a:xfrm>
            <a:off x="2503007" y="3549526"/>
            <a:ext cx="7429500" cy="48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25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25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个人发展市场在全球范围内展现出强劲的增长势头</a:t>
            </a:r>
            <a:endParaRPr lang="en-US" sz="25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0" name="AutoShape 10"/>
          <p:cNvSpPr/>
          <p:nvPr>
            <p:custDataLst>
              <p:tags r:id="rId10"/>
            </p:custDataLst>
          </p:nvPr>
        </p:nvSpPr>
        <p:spPr>
          <a:xfrm>
            <a:off x="5334000" y="4415155"/>
            <a:ext cx="1524000" cy="61531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32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685</a:t>
            </a:r>
            <a:r>
              <a:rPr lang="en-US" sz="17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亿美元</a:t>
            </a:r>
            <a:endParaRPr lang="en-US" sz="17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18" name="AutoShape 2"/>
          <p:cNvSpPr/>
          <p:nvPr/>
        </p:nvSpPr>
        <p:spPr>
          <a:xfrm>
            <a:off x="638697" y="746443"/>
            <a:ext cx="10922000" cy="61531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zh-CN" alt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目标</a:t>
            </a:r>
            <a:r>
              <a:rPr 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市场</a:t>
            </a:r>
            <a:endParaRPr lang="en-US" sz="32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/>
          <p:nvPr/>
        </p:nvSpPr>
        <p:spPr>
          <a:xfrm>
            <a:off x="638697" y="746443"/>
            <a:ext cx="10922000" cy="61531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zh-CN" alt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细分</a:t>
            </a:r>
            <a:r>
              <a:rPr 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市场</a:t>
            </a:r>
            <a:endParaRPr lang="en-US" sz="32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graphicFrame>
        <p:nvGraphicFramePr>
          <p:cNvPr id="5" name="图表 4" descr="7b0a202020202263686172745265734964223a20223230343736393236220a7d0a"/>
          <p:cNvGraphicFramePr/>
          <p:nvPr/>
        </p:nvGraphicFramePr>
        <p:xfrm>
          <a:off x="544830" y="1809115"/>
          <a:ext cx="11109960" cy="453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>
            <p:ph type="body" sz="quarter" idx="19" hasCustomPrompt="1"/>
          </p:nvPr>
        </p:nvSpPr>
        <p:spPr>
          <a:xfrm>
            <a:off x="635000" y="784543"/>
            <a:ext cx="5257800" cy="61531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altLang="zh-CN" sz="3200" b="1" i="0" u="none" strike="noStrike">
                <a:solidFill>
                  <a:srgbClr val="494949"/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6</a:t>
            </a:r>
            <a:r>
              <a:rPr lang="zh-CN" altLang="en-US" sz="3200" b="1" i="0" u="none" strike="noStrike">
                <a:solidFill>
                  <a:srgbClr val="494949"/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个</a:t>
            </a:r>
            <a:r>
              <a:rPr lang="zh-CN" altLang="en-US" sz="3200" b="1" i="0" u="none" strike="noStrike">
                <a:solidFill>
                  <a:srgbClr val="494949"/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月启动</a:t>
            </a:r>
            <a:r>
              <a:rPr lang="en-US" sz="3200" b="1" i="0" u="none" strike="noStrike">
                <a:solidFill>
                  <a:srgbClr val="494949"/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计划</a:t>
            </a:r>
            <a:endParaRPr lang="en-US" sz="3200" b="1" i="0" u="none" strike="noStrike">
              <a:solidFill>
                <a:srgbClr val="494949"/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986405" y="2764155"/>
            <a:ext cx="2675890" cy="8324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小红书等自媒体渠道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803390" y="2764155"/>
            <a:ext cx="2675890" cy="8324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SzTx/>
            </a:pPr>
            <a:r>
              <a:rPr lang="en-US" altLang="zh-CN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  <a:sym typeface="+mn-ea"/>
              </a:rPr>
              <a:t>SEO/</a:t>
            </a: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  <a:sym typeface="+mn-ea"/>
              </a:rPr>
              <a:t>社媒推广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66060" y="3960495"/>
            <a:ext cx="3048000" cy="307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1600">
                <a:latin typeface="Aptos"/>
                <a:ea typeface="等线"/>
                <a:sym typeface="+mn-ea"/>
              </a:rPr>
              <a:t>19.9</a:t>
            </a:r>
            <a:r>
              <a:rPr lang="zh-CN" altLang="en-US" sz="1600">
                <a:latin typeface="Aptos"/>
                <a:ea typeface="等线"/>
                <a:sym typeface="+mn-ea"/>
              </a:rPr>
              <a:t>人民币</a:t>
            </a:r>
            <a:r>
              <a:rPr lang="en-US" altLang="zh-CN" sz="1600">
                <a:latin typeface="Aptos"/>
                <a:ea typeface="等线"/>
                <a:sym typeface="+mn-ea"/>
              </a:rPr>
              <a:t>/</a:t>
            </a:r>
            <a:r>
              <a:rPr lang="zh-CN" altLang="en-US" sz="1600">
                <a:latin typeface="Aptos"/>
                <a:ea typeface="等线"/>
                <a:sym typeface="+mn-ea"/>
              </a:rPr>
              <a:t>月</a:t>
            </a:r>
            <a:endParaRPr lang="zh-CN" altLang="en-US" sz="1600">
              <a:latin typeface="Aptos"/>
              <a:ea typeface="等线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27120" y="2211705"/>
            <a:ext cx="1326515" cy="307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国内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78395" y="2211705"/>
            <a:ext cx="1326515" cy="307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海外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226820" y="2764155"/>
            <a:ext cx="1052830" cy="8324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渠道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  <a:p>
            <a:pPr algn="ctr"/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通路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226820" y="3698240"/>
            <a:ext cx="1052830" cy="8324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订阅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  <a:p>
            <a:pPr algn="ctr"/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单价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226820" y="4632325"/>
            <a:ext cx="1052830" cy="8324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量级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  <a:p>
            <a:pPr algn="ctr"/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预估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86405" y="4890770"/>
            <a:ext cx="6284595" cy="3232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600">
                <a:latin typeface="Aptos"/>
                <a:ea typeface="等线"/>
                <a:sym typeface="+mn-ea"/>
              </a:rPr>
              <a:t>积累</a:t>
            </a:r>
            <a:r>
              <a:rPr lang="en-US" altLang="zh-CN" sz="1600">
                <a:latin typeface="Aptos"/>
                <a:ea typeface="等线"/>
                <a:sym typeface="+mn-ea"/>
              </a:rPr>
              <a:t>5391</a:t>
            </a:r>
            <a:r>
              <a:rPr lang="zh-CN" altLang="en-US" sz="1600">
                <a:latin typeface="Aptos"/>
                <a:ea typeface="等线"/>
                <a:sym typeface="+mn-ea"/>
              </a:rPr>
              <a:t>活跃用户和</a:t>
            </a:r>
            <a:r>
              <a:rPr lang="en-US" altLang="zh-CN" sz="1600">
                <a:latin typeface="Aptos"/>
                <a:ea typeface="等线"/>
                <a:sym typeface="+mn-ea"/>
              </a:rPr>
              <a:t>408</a:t>
            </a:r>
            <a:r>
              <a:rPr lang="zh-CN" altLang="en-US" sz="1600">
                <a:latin typeface="Aptos"/>
                <a:ea typeface="等线"/>
                <a:sym typeface="+mn-ea"/>
              </a:rPr>
              <a:t>订阅用户</a:t>
            </a:r>
            <a:endParaRPr lang="zh-CN" altLang="en-US" sz="1600">
              <a:latin typeface="Aptos"/>
              <a:ea typeface="等线"/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226820" y="5566410"/>
            <a:ext cx="1052195" cy="8324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利润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  <a:p>
            <a:pPr algn="ctr"/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WPS灵秀黑" charset="-122"/>
                <a:ea typeface="WPS灵秀黑" charset="-122"/>
              </a:rPr>
              <a:t>测算</a:t>
            </a:r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63085" y="5709285"/>
            <a:ext cx="3531235" cy="307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zh-CN" altLang="en-US" sz="1600">
                <a:latin typeface="Aptos"/>
                <a:ea typeface="等线"/>
                <a:sym typeface="+mn-ea"/>
              </a:rPr>
              <a:t>第六个月达成</a:t>
            </a:r>
            <a:r>
              <a:rPr lang="en-US" altLang="zh-CN" sz="1600">
                <a:latin typeface="Aptos"/>
                <a:ea typeface="等线"/>
                <a:sym typeface="+mn-ea"/>
              </a:rPr>
              <a:t>1.6</a:t>
            </a:r>
            <a:r>
              <a:rPr lang="zh-CN" altLang="en-US" sz="1600">
                <a:latin typeface="Aptos"/>
                <a:ea typeface="等线"/>
                <a:sym typeface="+mn-ea"/>
              </a:rPr>
              <a:t>万人民币</a:t>
            </a:r>
            <a:r>
              <a:rPr lang="zh-CN" altLang="en-US" sz="1600">
                <a:latin typeface="Aptos"/>
                <a:ea typeface="等线"/>
                <a:sym typeface="+mn-ea"/>
              </a:rPr>
              <a:t>月利润</a:t>
            </a:r>
            <a:endParaRPr lang="zh-CN" altLang="en-US" sz="1600">
              <a:latin typeface="Aptos"/>
              <a:ea typeface="等线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17970" y="3960495"/>
            <a:ext cx="3048000" cy="307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600">
                <a:latin typeface="Aptos"/>
                <a:ea typeface="等线"/>
                <a:sym typeface="+mn-ea"/>
              </a:rPr>
              <a:t>9.9</a:t>
            </a:r>
            <a:r>
              <a:rPr lang="zh-CN" altLang="en-US" sz="1600">
                <a:latin typeface="Aptos"/>
                <a:ea typeface="等线"/>
                <a:sym typeface="+mn-ea"/>
              </a:rPr>
              <a:t>美元</a:t>
            </a:r>
            <a:r>
              <a:rPr lang="en-US" altLang="zh-CN" sz="1600">
                <a:latin typeface="Aptos"/>
                <a:ea typeface="等线"/>
                <a:sym typeface="+mn-ea"/>
              </a:rPr>
              <a:t>/</a:t>
            </a:r>
            <a:r>
              <a:rPr lang="zh-CN" altLang="en-US" sz="1600">
                <a:latin typeface="Aptos"/>
                <a:ea typeface="等线"/>
                <a:sym typeface="+mn-ea"/>
              </a:rPr>
              <a:t>月</a:t>
            </a:r>
            <a:endParaRPr lang="zh-CN" altLang="en-US" sz="1600">
              <a:latin typeface="Aptos"/>
              <a:ea typeface="等线"/>
              <a:sym typeface="+mn-ea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/>
          <p:nvPr>
            <p:ph type="body" sz="quarter" idx="19"/>
          </p:nvPr>
        </p:nvSpPr>
        <p:spPr>
          <a:xfrm>
            <a:off x="635000" y="784543"/>
            <a:ext cx="5257800" cy="615315"/>
          </a:xfrm>
        </p:spPr>
        <p:txBody>
          <a:bodyPr/>
          <a:p>
            <a:r>
              <a:rPr lang="zh-CN" altLang="en-US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</a:rPr>
              <a:t>增长趋势图</a:t>
            </a:r>
            <a:endParaRPr lang="zh-CN" altLang="en-US">
              <a:solidFill>
                <a:schemeClr val="tx1">
                  <a:lumMod val="75000"/>
                  <a:lumOff val="25000"/>
                  <a:alpha val="100000"/>
                </a:schemeClr>
              </a:solidFill>
              <a:latin typeface="Heiti SC Medium" panose="02000000000000000000" charset="-122"/>
              <a:ea typeface="Heiti SC Medium" panose="02000000000000000000" charset="-122"/>
            </a:endParaRPr>
          </a:p>
        </p:txBody>
      </p:sp>
      <p:graphicFrame>
        <p:nvGraphicFramePr>
          <p:cNvPr id="6" name="图表 5" descr="7b0a202020202263686172745265734964223a20223230343736393337220a7d0a"/>
          <p:cNvGraphicFramePr/>
          <p:nvPr/>
        </p:nvGraphicFramePr>
        <p:xfrm>
          <a:off x="635000" y="1872615"/>
          <a:ext cx="5257800" cy="378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图表 7" descr="7b0a202020202263686172745265734964223a20223230343736383039220a7d0a"/>
          <p:cNvGraphicFramePr/>
          <p:nvPr/>
        </p:nvGraphicFramePr>
        <p:xfrm>
          <a:off x="6009005" y="1871980"/>
          <a:ext cx="5982970" cy="378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092325" y="5826760"/>
            <a:ext cx="2343785" cy="415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</a:rPr>
              <a:t>用户增长趋势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28915" y="5826760"/>
            <a:ext cx="2343785" cy="415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</a:rPr>
              <a:t>利润增长趋势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>
            <p:ph type="body" sz="quarter" idx="19" hasCustomPrompt="1"/>
          </p:nvPr>
        </p:nvSpPr>
        <p:spPr>
          <a:xfrm>
            <a:off x="635000" y="784543"/>
            <a:ext cx="5257800" cy="61531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zh-CN" altLang="en-US" sz="3200" b="1" i="0" u="none" strike="noStrike">
                <a:solidFill>
                  <a:srgbClr val="494949"/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项目长期规划</a:t>
            </a:r>
            <a:endParaRPr lang="zh-CN" altLang="en-US" sz="3200" b="1" i="0" u="none" strike="noStrike">
              <a:solidFill>
                <a:srgbClr val="494949"/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70" y="1603375"/>
            <a:ext cx="11351260" cy="49745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>
            <p:ph type="body" sz="quarter" idx="46" hasCustomPrompt="1"/>
          </p:nvPr>
        </p:nvSpPr>
        <p:spPr>
          <a:xfrm>
            <a:off x="1162050" y="413288"/>
            <a:ext cx="9867900" cy="61531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32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团队</a:t>
            </a:r>
            <a:r>
              <a:rPr lang="zh-CN" altLang="en-US" sz="32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核心成员</a:t>
            </a:r>
            <a:endParaRPr lang="zh-CN" altLang="en-US" sz="32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</p:txBody>
      </p:sp>
      <p:sp>
        <p:nvSpPr>
          <p:cNvPr id="11" name="AutoShape 11"/>
          <p:cNvSpPr/>
          <p:nvPr>
            <p:ph type="body" sz="quarter" idx="53" hasCustomPrompt="1"/>
          </p:nvPr>
        </p:nvSpPr>
        <p:spPr>
          <a:xfrm>
            <a:off x="690880" y="3997960"/>
            <a:ext cx="3403600" cy="1962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45000"/>
              </a:lnSpc>
            </a:pPr>
            <a:r>
              <a:rPr lang="zh-CN" altLang="en-US" sz="1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孟依凡</a:t>
            </a:r>
            <a:r>
              <a:rPr lang="en-US" sz="1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 </a:t>
            </a:r>
            <a:r>
              <a:rPr lang="zh-CN" altLang="en-US" sz="1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产品负责人</a:t>
            </a:r>
            <a:endParaRPr lang="en-US" sz="18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华南理工大学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第一届</a:t>
            </a:r>
            <a:r>
              <a:rPr 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交互设计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毕业生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曾任字节跳动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 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产品专家</a:t>
            </a:r>
            <a:endParaRPr lang="en-US" altLang="zh-CN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曾任蚂蚁集团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 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产品专家</a:t>
            </a:r>
            <a:endParaRPr 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从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0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～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1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操盘百亿营收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&amp;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千万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DAU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项目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游戏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/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养成产品领域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丰富经验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1058545"/>
            <a:ext cx="9029700" cy="76200"/>
          </a:xfrm>
          <a:prstGeom prst="rect">
            <a:avLst/>
          </a:prstGeom>
        </p:spPr>
      </p:pic>
      <p:sp>
        <p:nvSpPr>
          <p:cNvPr id="20" name="AutoShape 11"/>
          <p:cNvSpPr/>
          <p:nvPr/>
        </p:nvSpPr>
        <p:spPr>
          <a:xfrm>
            <a:off x="4374515" y="4021138"/>
            <a:ext cx="3403600" cy="193865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45000"/>
              </a:lnSpc>
            </a:pPr>
            <a:r>
              <a:rPr lang="zh-CN" altLang="en-US" sz="1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张翔溪</a:t>
            </a:r>
            <a:r>
              <a:rPr lang="en-US" sz="1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 </a:t>
            </a:r>
            <a:r>
              <a:rPr lang="zh-CN" altLang="en-US" sz="1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技术负责人</a:t>
            </a:r>
            <a:endParaRPr lang="en-US" sz="18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Noto Sans SC"/>
            </a:endParaRPr>
          </a:p>
          <a:p>
            <a:pPr algn="l" rtl="0" eaLnBrk="0">
              <a:lnSpc>
                <a:spcPct val="134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+mn-ea"/>
              </a:rPr>
              <a:t>  杭州九尾话境科技有限公司 联创&amp;CTO</a:t>
            </a:r>
            <a:endParaRPr lang="zh-CN" altLang="en-US" kern="0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+mn-ea"/>
              </a:rPr>
              <a:t>历任20+项目的技术负责人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曾任字节跳动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 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技术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专家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algn="ctr">
              <a:lnSpc>
                <a:spcPct val="145000"/>
              </a:lnSpc>
              <a:buSzTx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+mn-ea"/>
              </a:rPr>
              <a:t>专攻AI算法与技术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algn="ctr">
              <a:lnSpc>
                <a:spcPct val="145000"/>
              </a:lnSpc>
              <a:buSzTx/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AI+行业解决方案丰富经验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</p:txBody>
      </p:sp>
      <p:sp>
        <p:nvSpPr>
          <p:cNvPr id="22" name="AutoShape 11"/>
          <p:cNvSpPr/>
          <p:nvPr/>
        </p:nvSpPr>
        <p:spPr>
          <a:xfrm>
            <a:off x="7956550" y="3997961"/>
            <a:ext cx="3403600" cy="196215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45000"/>
              </a:lnSpc>
            </a:pPr>
            <a:r>
              <a:rPr lang="zh-CN" altLang="en-US" sz="1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文鸿生</a:t>
            </a:r>
            <a:r>
              <a:rPr lang="en-US" sz="1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 </a:t>
            </a:r>
            <a:r>
              <a:rPr lang="zh-CN" altLang="en-US" sz="18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运营负责人</a:t>
            </a:r>
            <a:endParaRPr lang="en-US" sz="18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洛克兄弟集团市场负责人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曾任圣贝拉集团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 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项目体系专家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容大汇方商学院联合创始人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搭建企业运营体系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&amp;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赋能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1-100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增长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大健康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/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户外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/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WPS灵秀黑" charset="-122"/>
                <a:ea typeface="WPS灵秀黑" charset="-122"/>
                <a:cs typeface="WPS灵秀黑" charset="-122"/>
                <a:sym typeface="Noto Sans SC"/>
              </a:rPr>
              <a:t>教育产品领域丰富经验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WPS灵秀黑" charset="-122"/>
              <a:ea typeface="WPS灵秀黑" charset="-122"/>
              <a:cs typeface="WPS灵秀黑" charset="-122"/>
              <a:sym typeface="Noto Sans SC"/>
            </a:endParaRPr>
          </a:p>
        </p:txBody>
      </p:sp>
      <p:pic>
        <p:nvPicPr>
          <p:cNvPr id="338" name="picture 338"/>
          <p:cNvPicPr>
            <a:picLocks noChangeAspect="1"/>
          </p:cNvPicPr>
          <p:nvPr/>
        </p:nvPicPr>
        <p:blipFill>
          <a:blip r:embed="rId2"/>
          <a:srcRect l="3683" t="53290" r="13996" b="219"/>
          <a:stretch>
            <a:fillRect/>
          </a:stretch>
        </p:blipFill>
        <p:spPr>
          <a:xfrm rot="21600000">
            <a:off x="5076190" y="1891665"/>
            <a:ext cx="1914525" cy="1914525"/>
          </a:xfrm>
          <a:prstGeom prst="ellipse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rcRect l="7319" t="17315" r="7111" b="24926"/>
          <a:stretch>
            <a:fillRect/>
          </a:stretch>
        </p:blipFill>
        <p:spPr>
          <a:xfrm>
            <a:off x="8702040" y="1891665"/>
            <a:ext cx="1913890" cy="1938020"/>
          </a:xfrm>
          <a:prstGeom prst="ellipse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0495" y="1891665"/>
            <a:ext cx="1939290" cy="1939290"/>
          </a:xfrm>
          <a:prstGeom prst="ellipse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>
            <p:ph type="body" sz="quarter" idx="46" hasCustomPrompt="1"/>
          </p:nvPr>
        </p:nvSpPr>
        <p:spPr>
          <a:xfrm>
            <a:off x="1162050" y="413288"/>
            <a:ext cx="9867900" cy="61531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zh-CN" altLang="en-US" sz="32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其他</a:t>
            </a:r>
            <a:r>
              <a:rPr lang="en-US" sz="32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团队</a:t>
            </a:r>
            <a:r>
              <a:rPr lang="zh-CN" altLang="en-US" sz="32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成员</a:t>
            </a:r>
            <a:endParaRPr lang="zh-CN" altLang="en-US" sz="32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</p:txBody>
      </p:sp>
      <p:sp>
        <p:nvSpPr>
          <p:cNvPr id="8" name="AutoShape 8"/>
          <p:cNvSpPr/>
          <p:nvPr>
            <p:ph type="body" sz="quarter" idx="56" hasCustomPrompt="1"/>
          </p:nvPr>
        </p:nvSpPr>
        <p:spPr>
          <a:xfrm>
            <a:off x="2935698" y="5592053"/>
            <a:ext cx="2641600" cy="1076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陈Peter</a:t>
            </a:r>
            <a:endParaRPr lang="en-US" sz="14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Noto Sans SC"/>
            </a:endParaRPr>
          </a:p>
          <a:p>
            <a:pPr indent="0" algn="ctr">
              <a:lnSpc>
                <a:spcPct val="125000"/>
              </a:lnSpc>
            </a:pPr>
            <a:r>
              <a:rPr 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美国南加大 本科/商管和哲学</a:t>
            </a:r>
            <a:endParaRPr 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Noto Sans SC"/>
            </a:endParaRPr>
          </a:p>
          <a:p>
            <a:pPr indent="0" algn="ctr">
              <a:lnSpc>
                <a:spcPct val="125000"/>
              </a:lnSpc>
            </a:pPr>
            <a:r>
              <a:rPr 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前黑石集团资管经理/跨境创业者</a:t>
            </a:r>
            <a:endParaRPr 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Noto Sans SC"/>
            </a:endParaRPr>
          </a:p>
          <a:p>
            <a:pPr indent="0" algn="ctr">
              <a:lnSpc>
                <a:spcPct val="12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运营经理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Noto Sans SC"/>
            </a:endParaRPr>
          </a:p>
        </p:txBody>
      </p:sp>
      <p:sp>
        <p:nvSpPr>
          <p:cNvPr id="9" name="AutoShape 9"/>
          <p:cNvSpPr/>
          <p:nvPr>
            <p:ph type="body" sz="quarter" idx="55" hasCustomPrompt="1"/>
          </p:nvPr>
        </p:nvSpPr>
        <p:spPr>
          <a:xfrm>
            <a:off x="2935905" y="3147948"/>
            <a:ext cx="2641600" cy="80772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25000"/>
              </a:lnSpc>
              <a:defRPr sz="1400" b="0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en-US" sz="1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Kino</a:t>
            </a:r>
            <a:endParaRPr lang="en-US" sz="14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  <a:p>
            <a:pPr indent="0" algn="ctr">
              <a:lnSpc>
                <a:spcPct val="12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明尼苏达大学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 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硕士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/</a:t>
            </a: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生物医学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  <a:p>
            <a:pPr indent="0" algn="ctr">
              <a:lnSpc>
                <a:spcPct val="125000"/>
              </a:lnSpc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算法工程师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045200" y="5442585"/>
            <a:ext cx="2641600" cy="107759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豆芽</a:t>
            </a:r>
            <a:endParaRPr lang="en-US" sz="14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  <a:p>
            <a:pPr indent="0" algn="ctr">
              <a:lnSpc>
                <a:spcPct val="125000"/>
              </a:lnSpc>
              <a:defRPr/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内蒙古方知文化负责人</a:t>
            </a:r>
            <a:r>
              <a:rPr lang="en-US" altLang="zh-CN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 </a:t>
            </a:r>
            <a:endParaRPr lang="en-US" altLang="zh-CN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  <a:p>
            <a:pPr indent="0" algn="ctr">
              <a:lnSpc>
                <a:spcPct val="125000"/>
              </a:lnSpc>
              <a:defRPr/>
            </a:pPr>
            <a:r>
              <a:rPr lang="zh-CN" alt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Noto Sans SC"/>
                <a:sym typeface="Noto Sans SC"/>
              </a:rPr>
              <a:t>设计经理</a:t>
            </a:r>
            <a:endParaRPr lang="zh-CN" alt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Noto Sans SC"/>
              <a:sym typeface="Noto Sans SC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6045107" y="3147938"/>
            <a:ext cx="2641600" cy="80772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14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Cassie</a:t>
            </a:r>
            <a:endParaRPr lang="en-US" sz="1100" b="1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</a:endParaRPr>
          </a:p>
          <a:p>
            <a:pPr indent="0" algn="ctr">
              <a:lnSpc>
                <a:spcPct val="125000"/>
              </a:lnSpc>
            </a:pPr>
            <a:r>
              <a:rPr 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上海财经大学 本科/会计学</a:t>
            </a:r>
            <a:endParaRPr 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Noto Sans SC"/>
            </a:endParaRPr>
          </a:p>
          <a:p>
            <a:pPr indent="0" algn="ctr">
              <a:lnSpc>
                <a:spcPct val="125000"/>
              </a:lnSpc>
            </a:pPr>
            <a:r>
              <a:rPr lang="en-US" sz="1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等线" charset="0"/>
                <a:ea typeface="等线" charset="0"/>
                <a:cs typeface="等线" charset="0"/>
                <a:sym typeface="Noto Sans SC"/>
              </a:rPr>
              <a:t>产品经理/vibe coding</a:t>
            </a:r>
            <a:endParaRPr lang="en-US" sz="1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等线" charset="0"/>
              <a:ea typeface="等线" charset="0"/>
              <a:cs typeface="等线" charset="0"/>
              <a:sym typeface="Noto Sans SC"/>
            </a:endParaRPr>
          </a:p>
        </p:txBody>
      </p:sp>
      <p:pic>
        <p:nvPicPr>
          <p:cNvPr id="24" name="Picture 3"/>
          <p:cNvPicPr>
            <a:picLocks noChangeAspect="1"/>
          </p:cNvPicPr>
          <p:nvPr/>
        </p:nvPicPr>
        <p:blipFill>
          <a:blip r:embed="rId1"/>
          <a:srcRect t="1680" b="22564"/>
          <a:stretch>
            <a:fillRect/>
          </a:stretch>
        </p:blipFill>
        <p:spPr>
          <a:xfrm>
            <a:off x="3621498" y="4172516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</p:pic>
      <p:pic>
        <p:nvPicPr>
          <p:cNvPr id="25" name="Picture 4"/>
          <p:cNvPicPr>
            <a:picLocks noChangeAspect="1"/>
          </p:cNvPicPr>
          <p:nvPr/>
        </p:nvPicPr>
        <p:blipFill>
          <a:blip r:embed="rId2"/>
          <a:srcRect t="635" b="15836"/>
          <a:stretch>
            <a:fillRect/>
          </a:stretch>
        </p:blipFill>
        <p:spPr>
          <a:xfrm>
            <a:off x="3621070" y="1583113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</p:pic>
      <p:pic>
        <p:nvPicPr>
          <p:cNvPr id="28" name="Picture 13"/>
          <p:cNvPicPr>
            <a:picLocks noChangeAspect="1"/>
          </p:cNvPicPr>
          <p:nvPr/>
        </p:nvPicPr>
        <p:blipFill>
          <a:blip r:embed="rId3"/>
          <a:srcRect t="2114" b="22810"/>
          <a:stretch>
            <a:fillRect/>
          </a:stretch>
        </p:blipFill>
        <p:spPr>
          <a:xfrm>
            <a:off x="6731000" y="4172516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</p:pic>
      <p:pic>
        <p:nvPicPr>
          <p:cNvPr id="29" name="Picture 15"/>
          <p:cNvPicPr>
            <a:picLocks noChangeAspect="1"/>
          </p:cNvPicPr>
          <p:nvPr/>
        </p:nvPicPr>
        <p:blipFill>
          <a:blip r:embed="rId4"/>
          <a:srcRect t="2136" b="22823"/>
          <a:stretch>
            <a:fillRect/>
          </a:stretch>
        </p:blipFill>
        <p:spPr>
          <a:xfrm>
            <a:off x="6730907" y="1593781"/>
            <a:ext cx="1270000" cy="1270000"/>
          </a:xfrm>
          <a:prstGeom prst="roundRect">
            <a:avLst>
              <a:gd name="adj" fmla="val 50000"/>
            </a:avLst>
          </a:prstGeom>
          <a:solidFill>
            <a:srgbClr val="DEE0E3">
              <a:alpha val="100000"/>
            </a:srgbClr>
          </a:solidFill>
          <a:ln>
            <a:noFill/>
            <a:prstDash val="solid"/>
          </a:ln>
          <a:effectLst/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150" y="1058545"/>
            <a:ext cx="9029700" cy="76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>
            <p:ph type="body" sz="quarter" idx="46" hasCustomPrompt="1"/>
          </p:nvPr>
        </p:nvSpPr>
        <p:spPr>
          <a:xfrm>
            <a:off x="1162050" y="413288"/>
            <a:ext cx="9867900" cy="61531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zh-CN" altLang="en-US" sz="3200" i="0" u="none" strike="noStrike">
                <a:solidFill>
                  <a:srgbClr val="1F2329"/>
                </a:solidFill>
                <a:latin typeface="华康黑体W5" panose="020B0509000000000000" charset="-122"/>
                <a:ea typeface="华康黑体W5" panose="020B0509000000000000" charset="-122"/>
                <a:cs typeface="Noto Sans SC"/>
                <a:sym typeface="Noto Sans SC"/>
              </a:rPr>
              <a:t>融资计划</a:t>
            </a:r>
            <a:endParaRPr lang="zh-CN" altLang="en-US" sz="3200" i="0" u="none" strike="noStrike">
              <a:solidFill>
                <a:srgbClr val="1F2329"/>
              </a:solidFill>
              <a:latin typeface="华康黑体W5" panose="020B0509000000000000" charset="-122"/>
              <a:ea typeface="华康黑体W5" panose="020B0509000000000000" charset="-122"/>
              <a:cs typeface="Noto Sans SC"/>
              <a:sym typeface="Noto Sans SC"/>
            </a:endParaRPr>
          </a:p>
        </p:txBody>
      </p:sp>
      <p:sp>
        <p:nvSpPr>
          <p:cNvPr id="9" name="AutoShape 3"/>
          <p:cNvSpPr/>
          <p:nvPr/>
        </p:nvSpPr>
        <p:spPr>
          <a:xfrm>
            <a:off x="868045" y="2736850"/>
            <a:ext cx="4356735" cy="138493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600" i="0" u="none" strike="noStrike">
                <a:solidFill>
                  <a:schemeClr val="accent6"/>
                </a:solidFill>
                <a:latin typeface="华康黑体W5" panose="020B0509000000000000" charset="-122"/>
                <a:ea typeface="华康黑体W5" panose="020B0509000000000000" charset="-122"/>
                <a:cs typeface="华康黑体W5" panose="020B0509000000000000" charset="-122"/>
                <a:sym typeface="Noto Sans SC"/>
              </a:rPr>
              <a:t>300</a:t>
            </a:r>
            <a:r>
              <a:rPr lang="zh-CN" altLang="en-US" sz="3600" i="0" u="none" strike="noStrike">
                <a:solidFill>
                  <a:schemeClr val="accent6"/>
                </a:solidFill>
                <a:latin typeface="华康黑体W5" panose="020B0509000000000000" charset="-122"/>
                <a:ea typeface="华康黑体W5" panose="020B0509000000000000" charset="-122"/>
                <a:cs typeface="华康黑体W5" panose="020B0509000000000000" charset="-122"/>
                <a:sym typeface="Noto Sans SC"/>
              </a:rPr>
              <a:t>万</a:t>
            </a:r>
            <a:r>
              <a:rPr lang="zh-CN" altLang="en-US" sz="3600" i="0" u="none" strike="noStrike">
                <a:solidFill>
                  <a:srgbClr val="1F2329"/>
                </a:solidFill>
                <a:latin typeface="华康黑体W5" panose="020B0509000000000000" charset="-122"/>
                <a:ea typeface="华康黑体W5" panose="020B0509000000000000" charset="-122"/>
                <a:cs typeface="华康黑体W5" panose="020B0509000000000000" charset="-122"/>
                <a:sym typeface="Noto Sans SC"/>
              </a:rPr>
              <a:t>人民币</a:t>
            </a:r>
            <a:r>
              <a:rPr lang="en-US" altLang="zh-CN" sz="3600" i="0" u="none" strike="noStrike">
                <a:solidFill>
                  <a:srgbClr val="1F2329"/>
                </a:solidFill>
                <a:latin typeface="华康黑体W5" panose="020B0509000000000000" charset="-122"/>
                <a:ea typeface="华康黑体W5" panose="020B0509000000000000" charset="-122"/>
                <a:cs typeface="华康黑体W5" panose="020B0509000000000000" charset="-122"/>
                <a:sym typeface="Noto Sans SC"/>
              </a:rPr>
              <a:t> </a:t>
            </a:r>
            <a:endParaRPr lang="en-US" altLang="zh-CN" sz="3600" i="0" u="none" strike="noStrike">
              <a:solidFill>
                <a:srgbClr val="1F2329"/>
              </a:solidFill>
              <a:latin typeface="华康黑体W5" panose="020B0509000000000000" charset="-122"/>
              <a:ea typeface="华康黑体W5" panose="020B0509000000000000" charset="-122"/>
              <a:cs typeface="华康黑体W5" panose="020B0509000000000000" charset="-122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en-US" altLang="zh-CN" sz="3600" i="0" u="none" strike="noStrike">
                <a:solidFill>
                  <a:schemeClr val="accent6"/>
                </a:solidFill>
                <a:latin typeface="华康黑体W5" panose="020B0509000000000000" charset="-122"/>
                <a:ea typeface="华康黑体W5" panose="020B0509000000000000" charset="-122"/>
                <a:cs typeface="华康黑体W5" panose="020B0509000000000000" charset="-122"/>
                <a:sym typeface="Noto Sans SC"/>
              </a:rPr>
              <a:t>10%</a:t>
            </a:r>
            <a:r>
              <a:rPr lang="zh-CN" altLang="en-US" sz="3600" i="0" u="none" strike="noStrike">
                <a:solidFill>
                  <a:srgbClr val="1F2329"/>
                </a:solidFill>
                <a:latin typeface="华康黑体W5" panose="020B0509000000000000" charset="-122"/>
                <a:ea typeface="华康黑体W5" panose="020B0509000000000000" charset="-122"/>
                <a:cs typeface="华康黑体W5" panose="020B0509000000000000" charset="-122"/>
                <a:sym typeface="Noto Sans SC"/>
              </a:rPr>
              <a:t>股权出让比例</a:t>
            </a:r>
            <a:endParaRPr lang="zh-CN" altLang="en-US" sz="3600" i="0" u="none" strike="noStrike">
              <a:solidFill>
                <a:srgbClr val="1F2329"/>
              </a:solidFill>
              <a:latin typeface="华康黑体W5" panose="020B0509000000000000" charset="-122"/>
              <a:ea typeface="华康黑体W5" panose="020B0509000000000000" charset="-122"/>
              <a:cs typeface="华康黑体W5" panose="020B0509000000000000" charset="-122"/>
              <a:sym typeface="Noto Sans SC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324475" y="2713990"/>
            <a:ext cx="1304290" cy="1304290"/>
            <a:chOff x="9890" y="3568"/>
            <a:chExt cx="2054" cy="2054"/>
          </a:xfrm>
        </p:grpSpPr>
        <p:sp>
          <p:nvSpPr>
            <p:cNvPr id="29" name="任意多边形 28"/>
            <p:cNvSpPr/>
            <p:nvPr/>
          </p:nvSpPr>
          <p:spPr>
            <a:xfrm>
              <a:off x="9926" y="3568"/>
              <a:ext cx="2019" cy="1901"/>
            </a:xfrm>
            <a:custGeom>
              <a:avLst/>
              <a:gdLst>
                <a:gd name="adj1" fmla="val 10800000"/>
                <a:gd name="adj2" fmla="val 0"/>
                <a:gd name="adj3" fmla="val 25000"/>
                <a:gd name="stAng" fmla="pin 0 adj1 21599999"/>
                <a:gd name="istAng" fmla="pin 0 adj2 21599999"/>
                <a:gd name="a3" fmla="pin 0 adj3 50000"/>
                <a:gd name="sw11" fmla="+- istAng 0 stAng"/>
                <a:gd name="sw12" fmla="+- sw11 21600000 0"/>
                <a:gd name="swAng" fmla="?: sw11 sw11 sw12"/>
                <a:gd name="iswAng" fmla="+- 0 0 swAng"/>
                <a:gd name="wt1" fmla="sin wd2 stAng"/>
                <a:gd name="ht1" fmla="cos hd2 stAng"/>
                <a:gd name="wt3" fmla="sin wd2 istAng"/>
                <a:gd name="ht3" fmla="cos hd2 istAng"/>
                <a:gd name="dx1" fmla="cat2 wd2 ht1 wt1"/>
                <a:gd name="dy1" fmla="sat2 hd2 ht1 wt1"/>
                <a:gd name="dx3" fmla="cat2 wd2 ht3 wt3"/>
                <a:gd name="dy3" fmla="sat2 hd2 ht3 wt3"/>
                <a:gd name="x1" fmla="+- hc dx1 0"/>
                <a:gd name="y1" fmla="+- vc dy1 0"/>
                <a:gd name="x3" fmla="+- hc dx3 0"/>
                <a:gd name="y3" fmla="+- vc dy3 0"/>
                <a:gd name="dr" fmla="*/ ss a3 100000"/>
                <a:gd name="iwd2" fmla="+- wd2 0 dr"/>
                <a:gd name="ihd2" fmla="+- hd2 0 dr"/>
                <a:gd name="wt2" fmla="sin iwd2 istAng"/>
                <a:gd name="ht2" fmla="cos ihd2 istAng"/>
                <a:gd name="wt4" fmla="sin iwd2 stAng"/>
                <a:gd name="ht4" fmla="cos ihd2 stAng"/>
                <a:gd name="dx2" fmla="cat2 iwd2 ht2 wt2"/>
                <a:gd name="dy2" fmla="sat2 ihd2 ht2 wt2"/>
                <a:gd name="dx4" fmla="cat2 iwd2 ht4 wt4"/>
                <a:gd name="dy4" fmla="sat2 ihd2 ht4 wt4"/>
                <a:gd name="x2" fmla="+- hc dx2 0"/>
                <a:gd name="y2" fmla="+- vc dy2 0"/>
                <a:gd name="x4" fmla="+- hc dx4 0"/>
                <a:gd name="y4" fmla="+- vc dy4 0"/>
                <a:gd name="sw0" fmla="+- 21600000 0 stAng"/>
                <a:gd name="da1" fmla="+- swAng 0 sw0"/>
                <a:gd name="g1" fmla="max x1 x2"/>
                <a:gd name="g2" fmla="max x3 x4"/>
                <a:gd name="g3" fmla="max g1 g2"/>
                <a:gd name="ir" fmla="?: da1 r g3"/>
                <a:gd name="sw1" fmla="+- cd4 0 stAng"/>
                <a:gd name="sw2" fmla="+- 27000000 0 stAng"/>
                <a:gd name="sw3" fmla="?: sw1 sw1 sw2"/>
                <a:gd name="da2" fmla="+- swAng 0 sw3"/>
                <a:gd name="g5" fmla="max y1 y2"/>
                <a:gd name="g6" fmla="max y3 y4"/>
                <a:gd name="g7" fmla="max g5 g6"/>
                <a:gd name="ib" fmla="?: da2 b g7"/>
                <a:gd name="sw4" fmla="+- cd2 0 stAng"/>
                <a:gd name="sw5" fmla="+- 32400000 0 stAng"/>
                <a:gd name="sw6" fmla="?: sw4 sw4 sw5"/>
                <a:gd name="da3" fmla="+- swAng 0 sw6"/>
                <a:gd name="g9" fmla="min x1 x2"/>
                <a:gd name="g10" fmla="min x3 x4"/>
                <a:gd name="g11" fmla="min g9 g10"/>
                <a:gd name="il" fmla="?: da3 l g11"/>
                <a:gd name="sw7" fmla="+- 3cd4 0 stAng"/>
                <a:gd name="sw8" fmla="+- 37800000 0 stAng"/>
                <a:gd name="sw9" fmla="?: sw7 sw7 sw8"/>
                <a:gd name="da4" fmla="+- swAng 0 sw9"/>
                <a:gd name="g13" fmla="min y1 y2"/>
                <a:gd name="g14" fmla="min y3 y4"/>
                <a:gd name="g15" fmla="min g13 g14"/>
                <a:gd name="it" fmla="?: da4 t g15"/>
                <a:gd name="x5" fmla="+/ x1 x4 2"/>
                <a:gd name="y5" fmla="+/ y1 y4 2"/>
                <a:gd name="x6" fmla="+/ x3 x2 2"/>
                <a:gd name="y6" fmla="+/ y3 y2 2"/>
                <a:gd name="cang1" fmla="+- stAng 0 cd4"/>
                <a:gd name="cang2" fmla="+- istAng cd4 0"/>
                <a:gd name="cang3" fmla="+/ cang1 cang2 2"/>
              </a:gdLst>
              <a:ahLst/>
              <a:cxnLst>
                <a:cxn ang="cang1">
                  <a:pos x="x5" y="y5"/>
                </a:cxn>
                <a:cxn ang="cang2">
                  <a:pos x="x6" y="y6"/>
                </a:cxn>
                <a:cxn ang="cang3">
                  <a:pos x="hc" y="vc"/>
                </a:cxn>
              </a:cxnLst>
              <a:rect l="l" t="t" r="r" b="b"/>
              <a:pathLst>
                <a:path w="2021" h="1901">
                  <a:moveTo>
                    <a:pt x="0" y="1010"/>
                  </a:moveTo>
                  <a:cubicBezTo>
                    <a:pt x="-24" y="529"/>
                    <a:pt x="394" y="105"/>
                    <a:pt x="765" y="30"/>
                  </a:cubicBezTo>
                  <a:cubicBezTo>
                    <a:pt x="815" y="14"/>
                    <a:pt x="968" y="-4"/>
                    <a:pt x="1001" y="0"/>
                  </a:cubicBezTo>
                  <a:lnTo>
                    <a:pt x="1025" y="0"/>
                  </a:lnTo>
                  <a:lnTo>
                    <a:pt x="1050" y="1"/>
                  </a:lnTo>
                  <a:lnTo>
                    <a:pt x="1075" y="2"/>
                  </a:lnTo>
                  <a:lnTo>
                    <a:pt x="1100" y="4"/>
                  </a:lnTo>
                  <a:lnTo>
                    <a:pt x="1110" y="5"/>
                  </a:lnTo>
                  <a:lnTo>
                    <a:pt x="1114" y="6"/>
                  </a:lnTo>
                  <a:lnTo>
                    <a:pt x="1118" y="6"/>
                  </a:lnTo>
                  <a:lnTo>
                    <a:pt x="1124" y="7"/>
                  </a:lnTo>
                  <a:lnTo>
                    <a:pt x="1131" y="7"/>
                  </a:lnTo>
                  <a:lnTo>
                    <a:pt x="1140" y="9"/>
                  </a:lnTo>
                  <a:lnTo>
                    <a:pt x="1147" y="10"/>
                  </a:lnTo>
                  <a:lnTo>
                    <a:pt x="1149" y="10"/>
                  </a:lnTo>
                  <a:lnTo>
                    <a:pt x="1151" y="10"/>
                  </a:lnTo>
                  <a:lnTo>
                    <a:pt x="1166" y="12"/>
                  </a:lnTo>
                  <a:cubicBezTo>
                    <a:pt x="1293" y="24"/>
                    <a:pt x="1480" y="110"/>
                    <a:pt x="1529" y="144"/>
                  </a:cubicBezTo>
                  <a:cubicBezTo>
                    <a:pt x="1621" y="188"/>
                    <a:pt x="1792" y="356"/>
                    <a:pt x="1826" y="416"/>
                  </a:cubicBezTo>
                  <a:lnTo>
                    <a:pt x="1827" y="417"/>
                  </a:lnTo>
                  <a:lnTo>
                    <a:pt x="1828" y="419"/>
                  </a:lnTo>
                  <a:lnTo>
                    <a:pt x="1832" y="424"/>
                  </a:lnTo>
                  <a:lnTo>
                    <a:pt x="1837" y="432"/>
                  </a:lnTo>
                  <a:lnTo>
                    <a:pt x="1841" y="438"/>
                  </a:lnTo>
                  <a:lnTo>
                    <a:pt x="1845" y="443"/>
                  </a:lnTo>
                  <a:lnTo>
                    <a:pt x="1847" y="446"/>
                  </a:lnTo>
                  <a:lnTo>
                    <a:pt x="1849" y="449"/>
                  </a:lnTo>
                  <a:lnTo>
                    <a:pt x="1855" y="458"/>
                  </a:lnTo>
                  <a:cubicBezTo>
                    <a:pt x="1918" y="542"/>
                    <a:pt x="1982" y="720"/>
                    <a:pt x="1989" y="765"/>
                  </a:cubicBezTo>
                  <a:cubicBezTo>
                    <a:pt x="2006" y="815"/>
                    <a:pt x="2023" y="969"/>
                    <a:pt x="2019" y="1001"/>
                  </a:cubicBezTo>
                  <a:cubicBezTo>
                    <a:pt x="2037" y="1365"/>
                    <a:pt x="1788" y="1750"/>
                    <a:pt x="1483" y="1901"/>
                  </a:cubicBezTo>
                  <a:lnTo>
                    <a:pt x="1246" y="1455"/>
                  </a:lnTo>
                  <a:cubicBezTo>
                    <a:pt x="1422" y="1373"/>
                    <a:pt x="1520" y="1157"/>
                    <a:pt x="1514" y="1010"/>
                  </a:cubicBezTo>
                  <a:lnTo>
                    <a:pt x="1514" y="1010"/>
                  </a:lnTo>
                  <a:cubicBezTo>
                    <a:pt x="1529" y="707"/>
                    <a:pt x="1233" y="497"/>
                    <a:pt x="1010" y="505"/>
                  </a:cubicBezTo>
                  <a:cubicBezTo>
                    <a:pt x="916" y="504"/>
                    <a:pt x="838" y="531"/>
                    <a:pt x="773" y="564"/>
                  </a:cubicBezTo>
                  <a:lnTo>
                    <a:pt x="773" y="564"/>
                  </a:lnTo>
                  <a:cubicBezTo>
                    <a:pt x="616" y="637"/>
                    <a:pt x="497" y="841"/>
                    <a:pt x="505" y="1010"/>
                  </a:cubicBezTo>
                  <a:lnTo>
                    <a:pt x="0" y="101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同心圆 34"/>
            <p:cNvSpPr/>
            <p:nvPr/>
          </p:nvSpPr>
          <p:spPr>
            <a:xfrm>
              <a:off x="9890" y="3568"/>
              <a:ext cx="2055" cy="2055"/>
            </a:xfrm>
            <a:prstGeom prst="donu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294880" y="2717165"/>
            <a:ext cx="1376680" cy="1304290"/>
            <a:chOff x="12761" y="2836"/>
            <a:chExt cx="2168" cy="2054"/>
          </a:xfrm>
        </p:grpSpPr>
        <p:sp>
          <p:nvSpPr>
            <p:cNvPr id="32" name="任意多边形 31"/>
            <p:cNvSpPr/>
            <p:nvPr/>
          </p:nvSpPr>
          <p:spPr>
            <a:xfrm rot="9180000">
              <a:off x="12977" y="3834"/>
              <a:ext cx="1953" cy="986"/>
            </a:xfrm>
            <a:custGeom>
              <a:avLst/>
              <a:gdLst>
                <a:gd name="adj1" fmla="val 10800000"/>
                <a:gd name="adj2" fmla="val 0"/>
                <a:gd name="adj3" fmla="val 25000"/>
                <a:gd name="stAng" fmla="pin 0 adj1 21599999"/>
                <a:gd name="istAng" fmla="pin 0 adj2 21599999"/>
                <a:gd name="a3" fmla="pin 0 adj3 50000"/>
                <a:gd name="sw11" fmla="+- istAng 0 stAng"/>
                <a:gd name="sw12" fmla="+- sw11 21600000 0"/>
                <a:gd name="swAng" fmla="?: sw11 sw11 sw12"/>
                <a:gd name="iswAng" fmla="+- 0 0 swAng"/>
                <a:gd name="wt1" fmla="sin wd2 stAng"/>
                <a:gd name="ht1" fmla="cos hd2 stAng"/>
                <a:gd name="wt3" fmla="sin wd2 istAng"/>
                <a:gd name="ht3" fmla="cos hd2 istAng"/>
                <a:gd name="dx1" fmla="cat2 wd2 ht1 wt1"/>
                <a:gd name="dy1" fmla="sat2 hd2 ht1 wt1"/>
                <a:gd name="dx3" fmla="cat2 wd2 ht3 wt3"/>
                <a:gd name="dy3" fmla="sat2 hd2 ht3 wt3"/>
                <a:gd name="x1" fmla="+- hc dx1 0"/>
                <a:gd name="y1" fmla="+- vc dy1 0"/>
                <a:gd name="x3" fmla="+- hc dx3 0"/>
                <a:gd name="y3" fmla="+- vc dy3 0"/>
                <a:gd name="dr" fmla="*/ ss a3 100000"/>
                <a:gd name="iwd2" fmla="+- wd2 0 dr"/>
                <a:gd name="ihd2" fmla="+- hd2 0 dr"/>
                <a:gd name="wt2" fmla="sin iwd2 istAng"/>
                <a:gd name="ht2" fmla="cos ihd2 istAng"/>
                <a:gd name="wt4" fmla="sin iwd2 stAng"/>
                <a:gd name="ht4" fmla="cos ihd2 stAng"/>
                <a:gd name="dx2" fmla="cat2 iwd2 ht2 wt2"/>
                <a:gd name="dy2" fmla="sat2 ihd2 ht2 wt2"/>
                <a:gd name="dx4" fmla="cat2 iwd2 ht4 wt4"/>
                <a:gd name="dy4" fmla="sat2 ihd2 ht4 wt4"/>
                <a:gd name="x2" fmla="+- hc dx2 0"/>
                <a:gd name="y2" fmla="+- vc dy2 0"/>
                <a:gd name="x4" fmla="+- hc dx4 0"/>
                <a:gd name="y4" fmla="+- vc dy4 0"/>
                <a:gd name="sw0" fmla="+- 21600000 0 stAng"/>
                <a:gd name="da1" fmla="+- swAng 0 sw0"/>
                <a:gd name="g1" fmla="max x1 x2"/>
                <a:gd name="g2" fmla="max x3 x4"/>
                <a:gd name="g3" fmla="max g1 g2"/>
                <a:gd name="ir" fmla="?: da1 r g3"/>
                <a:gd name="sw1" fmla="+- cd4 0 stAng"/>
                <a:gd name="sw2" fmla="+- 27000000 0 stAng"/>
                <a:gd name="sw3" fmla="?: sw1 sw1 sw2"/>
                <a:gd name="da2" fmla="+- swAng 0 sw3"/>
                <a:gd name="g5" fmla="max y1 y2"/>
                <a:gd name="g6" fmla="max y3 y4"/>
                <a:gd name="g7" fmla="max g5 g6"/>
                <a:gd name="ib" fmla="?: da2 b g7"/>
                <a:gd name="sw4" fmla="+- cd2 0 stAng"/>
                <a:gd name="sw5" fmla="+- 32400000 0 stAng"/>
                <a:gd name="sw6" fmla="?: sw4 sw4 sw5"/>
                <a:gd name="da3" fmla="+- swAng 0 sw6"/>
                <a:gd name="g9" fmla="min x1 x2"/>
                <a:gd name="g10" fmla="min x3 x4"/>
                <a:gd name="g11" fmla="min g9 g10"/>
                <a:gd name="il" fmla="?: da3 l g11"/>
                <a:gd name="sw7" fmla="+- 3cd4 0 stAng"/>
                <a:gd name="sw8" fmla="+- 37800000 0 stAng"/>
                <a:gd name="sw9" fmla="?: sw7 sw7 sw8"/>
                <a:gd name="da4" fmla="+- swAng 0 sw9"/>
                <a:gd name="g13" fmla="min y1 y2"/>
                <a:gd name="g14" fmla="min y3 y4"/>
                <a:gd name="g15" fmla="min g13 g14"/>
                <a:gd name="it" fmla="?: da4 t g15"/>
                <a:gd name="x5" fmla="+/ x1 x4 2"/>
                <a:gd name="y5" fmla="+/ y1 y4 2"/>
                <a:gd name="x6" fmla="+/ x3 x2 2"/>
                <a:gd name="y6" fmla="+/ y3 y2 2"/>
                <a:gd name="cang1" fmla="+- stAng 0 cd4"/>
                <a:gd name="cang2" fmla="+- istAng cd4 0"/>
                <a:gd name="cang3" fmla="+/ cang1 cang2 2"/>
              </a:gdLst>
              <a:ahLst/>
              <a:cxnLst>
                <a:cxn ang="cang1">
                  <a:pos x="x5" y="y5"/>
                </a:cxn>
                <a:cxn ang="cang2">
                  <a:pos x="x6" y="y6"/>
                </a:cxn>
                <a:cxn ang="cang3">
                  <a:pos x="hc" y="vc"/>
                </a:cxn>
              </a:cxnLst>
              <a:rect l="l" t="t" r="r" b="b"/>
              <a:pathLst>
                <a:path w="1990" h="1004">
                  <a:moveTo>
                    <a:pt x="0" y="760"/>
                  </a:moveTo>
                  <a:cubicBezTo>
                    <a:pt x="12" y="674"/>
                    <a:pt x="112" y="474"/>
                    <a:pt x="140" y="444"/>
                  </a:cubicBezTo>
                  <a:cubicBezTo>
                    <a:pt x="76" y="526"/>
                    <a:pt x="6" y="717"/>
                    <a:pt x="0" y="760"/>
                  </a:cubicBezTo>
                  <a:close/>
                  <a:moveTo>
                    <a:pt x="144" y="437"/>
                  </a:moveTo>
                  <a:lnTo>
                    <a:pt x="148" y="432"/>
                  </a:lnTo>
                  <a:lnTo>
                    <a:pt x="152" y="427"/>
                  </a:lnTo>
                  <a:lnTo>
                    <a:pt x="144" y="437"/>
                  </a:lnTo>
                  <a:close/>
                  <a:moveTo>
                    <a:pt x="161" y="414"/>
                  </a:moveTo>
                  <a:lnTo>
                    <a:pt x="162" y="412"/>
                  </a:lnTo>
                  <a:lnTo>
                    <a:pt x="163" y="410"/>
                  </a:lnTo>
                  <a:lnTo>
                    <a:pt x="161" y="414"/>
                  </a:lnTo>
                  <a:close/>
                  <a:moveTo>
                    <a:pt x="460" y="139"/>
                  </a:moveTo>
                  <a:cubicBezTo>
                    <a:pt x="541" y="79"/>
                    <a:pt x="770" y="7"/>
                    <a:pt x="838" y="5"/>
                  </a:cubicBezTo>
                  <a:cubicBezTo>
                    <a:pt x="714" y="14"/>
                    <a:pt x="515" y="101"/>
                    <a:pt x="460" y="139"/>
                  </a:cubicBezTo>
                  <a:close/>
                  <a:moveTo>
                    <a:pt x="842" y="4"/>
                  </a:moveTo>
                  <a:lnTo>
                    <a:pt x="849" y="3"/>
                  </a:lnTo>
                  <a:lnTo>
                    <a:pt x="858" y="2"/>
                  </a:lnTo>
                  <a:lnTo>
                    <a:pt x="842" y="4"/>
                  </a:lnTo>
                  <a:close/>
                  <a:moveTo>
                    <a:pt x="871" y="1"/>
                  </a:moveTo>
                  <a:lnTo>
                    <a:pt x="875" y="0"/>
                  </a:lnTo>
                  <a:lnTo>
                    <a:pt x="879" y="0"/>
                  </a:lnTo>
                  <a:lnTo>
                    <a:pt x="871" y="1"/>
                  </a:lnTo>
                  <a:close/>
                  <a:moveTo>
                    <a:pt x="1224" y="25"/>
                  </a:moveTo>
                  <a:cubicBezTo>
                    <a:pt x="1649" y="107"/>
                    <a:pt x="2009" y="578"/>
                    <a:pt x="1989" y="1004"/>
                  </a:cubicBezTo>
                  <a:lnTo>
                    <a:pt x="1484" y="1004"/>
                  </a:lnTo>
                  <a:cubicBezTo>
                    <a:pt x="1494" y="810"/>
                    <a:pt x="1350" y="623"/>
                    <a:pt x="1217" y="559"/>
                  </a:cubicBezTo>
                  <a:lnTo>
                    <a:pt x="1454" y="113"/>
                  </a:lnTo>
                  <a:cubicBezTo>
                    <a:pt x="1384" y="71"/>
                    <a:pt x="1241" y="27"/>
                    <a:pt x="1224" y="25"/>
                  </a:cubicBezTo>
                  <a:close/>
                  <a:moveTo>
                    <a:pt x="1102" y="515"/>
                  </a:moveTo>
                  <a:cubicBezTo>
                    <a:pt x="1076" y="506"/>
                    <a:pt x="998" y="498"/>
                    <a:pt x="980" y="500"/>
                  </a:cubicBezTo>
                  <a:lnTo>
                    <a:pt x="966" y="500"/>
                  </a:lnTo>
                  <a:lnTo>
                    <a:pt x="953" y="500"/>
                  </a:lnTo>
                  <a:lnTo>
                    <a:pt x="940" y="501"/>
                  </a:lnTo>
                  <a:lnTo>
                    <a:pt x="929" y="502"/>
                  </a:lnTo>
                  <a:lnTo>
                    <a:pt x="935" y="502"/>
                  </a:lnTo>
                  <a:lnTo>
                    <a:pt x="947" y="501"/>
                  </a:lnTo>
                  <a:lnTo>
                    <a:pt x="959" y="500"/>
                  </a:lnTo>
                  <a:lnTo>
                    <a:pt x="972" y="500"/>
                  </a:lnTo>
                  <a:lnTo>
                    <a:pt x="984" y="500"/>
                  </a:lnTo>
                  <a:cubicBezTo>
                    <a:pt x="1021" y="498"/>
                    <a:pt x="1094" y="512"/>
                    <a:pt x="1102" y="515"/>
                  </a:cubicBezTo>
                  <a:close/>
                  <a:moveTo>
                    <a:pt x="925" y="503"/>
                  </a:moveTo>
                  <a:lnTo>
                    <a:pt x="919" y="503"/>
                  </a:lnTo>
                  <a:lnTo>
                    <a:pt x="922" y="503"/>
                  </a:lnTo>
                  <a:lnTo>
                    <a:pt x="925" y="503"/>
                  </a:lnTo>
                  <a:close/>
                  <a:moveTo>
                    <a:pt x="911" y="504"/>
                  </a:moveTo>
                  <a:lnTo>
                    <a:pt x="909" y="505"/>
                  </a:lnTo>
                  <a:lnTo>
                    <a:pt x="910" y="505"/>
                  </a:lnTo>
                  <a:lnTo>
                    <a:pt x="911" y="504"/>
                  </a:lnTo>
                  <a:close/>
                  <a:moveTo>
                    <a:pt x="720" y="572"/>
                  </a:moveTo>
                  <a:cubicBezTo>
                    <a:pt x="672" y="596"/>
                    <a:pt x="593" y="672"/>
                    <a:pt x="572" y="707"/>
                  </a:cubicBezTo>
                  <a:cubicBezTo>
                    <a:pt x="600" y="659"/>
                    <a:pt x="692" y="584"/>
                    <a:pt x="720" y="572"/>
                  </a:cubicBezTo>
                  <a:close/>
                  <a:moveTo>
                    <a:pt x="570" y="709"/>
                  </a:moveTo>
                  <a:lnTo>
                    <a:pt x="566" y="716"/>
                  </a:lnTo>
                  <a:lnTo>
                    <a:pt x="568" y="712"/>
                  </a:lnTo>
                  <a:lnTo>
                    <a:pt x="570" y="709"/>
                  </a:lnTo>
                  <a:close/>
                  <a:moveTo>
                    <a:pt x="562" y="721"/>
                  </a:moveTo>
                  <a:lnTo>
                    <a:pt x="560" y="724"/>
                  </a:lnTo>
                  <a:lnTo>
                    <a:pt x="561" y="722"/>
                  </a:lnTo>
                  <a:lnTo>
                    <a:pt x="562" y="721"/>
                  </a:lnTo>
                  <a:close/>
                  <a:moveTo>
                    <a:pt x="490" y="882"/>
                  </a:moveTo>
                  <a:cubicBezTo>
                    <a:pt x="481" y="908"/>
                    <a:pt x="473" y="986"/>
                    <a:pt x="475" y="1004"/>
                  </a:cubicBezTo>
                  <a:lnTo>
                    <a:pt x="475" y="1004"/>
                  </a:lnTo>
                  <a:lnTo>
                    <a:pt x="475" y="1000"/>
                  </a:lnTo>
                  <a:cubicBezTo>
                    <a:pt x="473" y="963"/>
                    <a:pt x="487" y="890"/>
                    <a:pt x="490" y="882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同心圆 35"/>
            <p:cNvSpPr/>
            <p:nvPr/>
          </p:nvSpPr>
          <p:spPr>
            <a:xfrm>
              <a:off x="12761" y="2836"/>
              <a:ext cx="2055" cy="2055"/>
            </a:xfrm>
            <a:prstGeom prst="donu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072880" y="2713990"/>
            <a:ext cx="1435735" cy="1304290"/>
            <a:chOff x="14409" y="4278"/>
            <a:chExt cx="2261" cy="2054"/>
          </a:xfrm>
        </p:grpSpPr>
        <p:sp>
          <p:nvSpPr>
            <p:cNvPr id="34" name="任意多边形 33"/>
            <p:cNvSpPr/>
            <p:nvPr/>
          </p:nvSpPr>
          <p:spPr>
            <a:xfrm rot="12060000">
              <a:off x="14409" y="5270"/>
              <a:ext cx="2019" cy="1009"/>
            </a:xfrm>
            <a:custGeom>
              <a:avLst/>
              <a:gdLst>
                <a:gd name="adj1" fmla="val 10800000"/>
                <a:gd name="adj2" fmla="val 0"/>
                <a:gd name="adj3" fmla="val 25000"/>
                <a:gd name="stAng" fmla="pin 0 adj1 21599999"/>
                <a:gd name="istAng" fmla="pin 0 adj2 21599999"/>
                <a:gd name="a3" fmla="pin 0 adj3 50000"/>
                <a:gd name="sw11" fmla="+- istAng 0 stAng"/>
                <a:gd name="sw12" fmla="+- sw11 21600000 0"/>
                <a:gd name="swAng" fmla="?: sw11 sw11 sw12"/>
                <a:gd name="iswAng" fmla="+- 0 0 swAng"/>
                <a:gd name="wt1" fmla="sin wd2 stAng"/>
                <a:gd name="ht1" fmla="cos hd2 stAng"/>
                <a:gd name="wt3" fmla="sin wd2 istAng"/>
                <a:gd name="ht3" fmla="cos hd2 istAng"/>
                <a:gd name="dx1" fmla="cat2 wd2 ht1 wt1"/>
                <a:gd name="dy1" fmla="sat2 hd2 ht1 wt1"/>
                <a:gd name="dx3" fmla="cat2 wd2 ht3 wt3"/>
                <a:gd name="dy3" fmla="sat2 hd2 ht3 wt3"/>
                <a:gd name="x1" fmla="+- hc dx1 0"/>
                <a:gd name="y1" fmla="+- vc dy1 0"/>
                <a:gd name="x3" fmla="+- hc dx3 0"/>
                <a:gd name="y3" fmla="+- vc dy3 0"/>
                <a:gd name="dr" fmla="*/ ss a3 100000"/>
                <a:gd name="iwd2" fmla="+- wd2 0 dr"/>
                <a:gd name="ihd2" fmla="+- hd2 0 dr"/>
                <a:gd name="wt2" fmla="sin iwd2 istAng"/>
                <a:gd name="ht2" fmla="cos ihd2 istAng"/>
                <a:gd name="wt4" fmla="sin iwd2 stAng"/>
                <a:gd name="ht4" fmla="cos ihd2 stAng"/>
                <a:gd name="dx2" fmla="cat2 iwd2 ht2 wt2"/>
                <a:gd name="dy2" fmla="sat2 ihd2 ht2 wt2"/>
                <a:gd name="dx4" fmla="cat2 iwd2 ht4 wt4"/>
                <a:gd name="dy4" fmla="sat2 ihd2 ht4 wt4"/>
                <a:gd name="x2" fmla="+- hc dx2 0"/>
                <a:gd name="y2" fmla="+- vc dy2 0"/>
                <a:gd name="x4" fmla="+- hc dx4 0"/>
                <a:gd name="y4" fmla="+- vc dy4 0"/>
                <a:gd name="sw0" fmla="+- 21600000 0 stAng"/>
                <a:gd name="da1" fmla="+- swAng 0 sw0"/>
                <a:gd name="g1" fmla="max x1 x2"/>
                <a:gd name="g2" fmla="max x3 x4"/>
                <a:gd name="g3" fmla="max g1 g2"/>
                <a:gd name="ir" fmla="?: da1 r g3"/>
                <a:gd name="sw1" fmla="+- cd4 0 stAng"/>
                <a:gd name="sw2" fmla="+- 27000000 0 stAng"/>
                <a:gd name="sw3" fmla="?: sw1 sw1 sw2"/>
                <a:gd name="da2" fmla="+- swAng 0 sw3"/>
                <a:gd name="g5" fmla="max y1 y2"/>
                <a:gd name="g6" fmla="max y3 y4"/>
                <a:gd name="g7" fmla="max g5 g6"/>
                <a:gd name="ib" fmla="?: da2 b g7"/>
                <a:gd name="sw4" fmla="+- cd2 0 stAng"/>
                <a:gd name="sw5" fmla="+- 32400000 0 stAng"/>
                <a:gd name="sw6" fmla="?: sw4 sw4 sw5"/>
                <a:gd name="da3" fmla="+- swAng 0 sw6"/>
                <a:gd name="g9" fmla="min x1 x2"/>
                <a:gd name="g10" fmla="min x3 x4"/>
                <a:gd name="g11" fmla="min g9 g10"/>
                <a:gd name="il" fmla="?: da3 l g11"/>
                <a:gd name="sw7" fmla="+- 3cd4 0 stAng"/>
                <a:gd name="sw8" fmla="+- 37800000 0 stAng"/>
                <a:gd name="sw9" fmla="?: sw7 sw7 sw8"/>
                <a:gd name="da4" fmla="+- swAng 0 sw9"/>
                <a:gd name="g13" fmla="min y1 y2"/>
                <a:gd name="g14" fmla="min y3 y4"/>
                <a:gd name="g15" fmla="min g13 g14"/>
                <a:gd name="it" fmla="?: da4 t g15"/>
                <a:gd name="x5" fmla="+/ x1 x4 2"/>
                <a:gd name="y5" fmla="+/ y1 y4 2"/>
                <a:gd name="x6" fmla="+/ x3 x2 2"/>
                <a:gd name="y6" fmla="+/ y3 y2 2"/>
                <a:gd name="cang1" fmla="+- stAng 0 cd4"/>
                <a:gd name="cang2" fmla="+- istAng cd4 0"/>
                <a:gd name="cang3" fmla="+/ cang1 cang2 2"/>
              </a:gdLst>
              <a:ahLst/>
              <a:cxnLst>
                <a:cxn ang="cang1">
                  <a:pos x="x5" y="y5"/>
                </a:cxn>
                <a:cxn ang="cang2">
                  <a:pos x="x6" y="y6"/>
                </a:cxn>
                <a:cxn ang="cang3">
                  <a:pos x="hc" y="vc"/>
                </a:cxn>
              </a:cxnLst>
              <a:rect l="l" t="t" r="r" b="b"/>
              <a:pathLst>
                <a:path w="2020" h="1009">
                  <a:moveTo>
                    <a:pt x="0" y="1009"/>
                  </a:moveTo>
                  <a:lnTo>
                    <a:pt x="0" y="1006"/>
                  </a:lnTo>
                  <a:lnTo>
                    <a:pt x="0" y="1009"/>
                  </a:lnTo>
                  <a:lnTo>
                    <a:pt x="0" y="1009"/>
                  </a:lnTo>
                  <a:close/>
                  <a:moveTo>
                    <a:pt x="0" y="986"/>
                  </a:moveTo>
                  <a:lnTo>
                    <a:pt x="0" y="983"/>
                  </a:lnTo>
                  <a:lnTo>
                    <a:pt x="1" y="976"/>
                  </a:lnTo>
                  <a:lnTo>
                    <a:pt x="0" y="986"/>
                  </a:lnTo>
                  <a:close/>
                  <a:moveTo>
                    <a:pt x="1" y="961"/>
                  </a:moveTo>
                  <a:lnTo>
                    <a:pt x="1" y="957"/>
                  </a:lnTo>
                  <a:lnTo>
                    <a:pt x="2" y="946"/>
                  </a:lnTo>
                  <a:lnTo>
                    <a:pt x="1" y="961"/>
                  </a:lnTo>
                  <a:close/>
                  <a:moveTo>
                    <a:pt x="3" y="938"/>
                  </a:moveTo>
                  <a:lnTo>
                    <a:pt x="3" y="931"/>
                  </a:lnTo>
                  <a:lnTo>
                    <a:pt x="4" y="918"/>
                  </a:lnTo>
                  <a:lnTo>
                    <a:pt x="3" y="938"/>
                  </a:lnTo>
                  <a:close/>
                  <a:moveTo>
                    <a:pt x="4" y="915"/>
                  </a:moveTo>
                  <a:cubicBezTo>
                    <a:pt x="1" y="834"/>
                    <a:pt x="77" y="602"/>
                    <a:pt x="93" y="585"/>
                  </a:cubicBezTo>
                  <a:cubicBezTo>
                    <a:pt x="43" y="682"/>
                    <a:pt x="8" y="848"/>
                    <a:pt x="4" y="915"/>
                  </a:cubicBezTo>
                  <a:close/>
                  <a:moveTo>
                    <a:pt x="98" y="575"/>
                  </a:moveTo>
                  <a:lnTo>
                    <a:pt x="103" y="566"/>
                  </a:lnTo>
                  <a:lnTo>
                    <a:pt x="103" y="564"/>
                  </a:lnTo>
                  <a:lnTo>
                    <a:pt x="98" y="575"/>
                  </a:lnTo>
                  <a:close/>
                  <a:moveTo>
                    <a:pt x="304" y="288"/>
                  </a:moveTo>
                  <a:lnTo>
                    <a:pt x="304" y="287"/>
                  </a:lnTo>
                  <a:lnTo>
                    <a:pt x="306" y="286"/>
                  </a:lnTo>
                  <a:lnTo>
                    <a:pt x="304" y="288"/>
                  </a:lnTo>
                  <a:close/>
                  <a:moveTo>
                    <a:pt x="320" y="272"/>
                  </a:moveTo>
                  <a:lnTo>
                    <a:pt x="322" y="270"/>
                  </a:lnTo>
                  <a:lnTo>
                    <a:pt x="326" y="266"/>
                  </a:lnTo>
                  <a:lnTo>
                    <a:pt x="320" y="272"/>
                  </a:lnTo>
                  <a:close/>
                  <a:moveTo>
                    <a:pt x="338" y="256"/>
                  </a:moveTo>
                  <a:lnTo>
                    <a:pt x="340" y="254"/>
                  </a:lnTo>
                  <a:lnTo>
                    <a:pt x="348" y="247"/>
                  </a:lnTo>
                  <a:lnTo>
                    <a:pt x="338" y="256"/>
                  </a:lnTo>
                  <a:close/>
                  <a:moveTo>
                    <a:pt x="356" y="240"/>
                  </a:moveTo>
                  <a:lnTo>
                    <a:pt x="359" y="237"/>
                  </a:lnTo>
                  <a:lnTo>
                    <a:pt x="372" y="227"/>
                  </a:lnTo>
                  <a:lnTo>
                    <a:pt x="356" y="240"/>
                  </a:lnTo>
                  <a:close/>
                  <a:moveTo>
                    <a:pt x="375" y="225"/>
                  </a:moveTo>
                  <a:cubicBezTo>
                    <a:pt x="379" y="215"/>
                    <a:pt x="526" y="118"/>
                    <a:pt x="502" y="136"/>
                  </a:cubicBezTo>
                  <a:cubicBezTo>
                    <a:pt x="458" y="161"/>
                    <a:pt x="384" y="216"/>
                    <a:pt x="375" y="225"/>
                  </a:cubicBezTo>
                  <a:close/>
                  <a:moveTo>
                    <a:pt x="507" y="134"/>
                  </a:moveTo>
                  <a:lnTo>
                    <a:pt x="522" y="126"/>
                  </a:lnTo>
                  <a:lnTo>
                    <a:pt x="524" y="124"/>
                  </a:lnTo>
                  <a:lnTo>
                    <a:pt x="507" y="134"/>
                  </a:lnTo>
                  <a:close/>
                  <a:moveTo>
                    <a:pt x="531" y="120"/>
                  </a:moveTo>
                  <a:lnTo>
                    <a:pt x="543" y="114"/>
                  </a:lnTo>
                  <a:lnTo>
                    <a:pt x="546" y="112"/>
                  </a:lnTo>
                  <a:lnTo>
                    <a:pt x="531" y="120"/>
                  </a:lnTo>
                  <a:close/>
                  <a:moveTo>
                    <a:pt x="555" y="108"/>
                  </a:moveTo>
                  <a:lnTo>
                    <a:pt x="566" y="103"/>
                  </a:lnTo>
                  <a:lnTo>
                    <a:pt x="568" y="101"/>
                  </a:lnTo>
                  <a:lnTo>
                    <a:pt x="555" y="108"/>
                  </a:lnTo>
                  <a:close/>
                  <a:moveTo>
                    <a:pt x="579" y="96"/>
                  </a:moveTo>
                  <a:lnTo>
                    <a:pt x="588" y="92"/>
                  </a:lnTo>
                  <a:lnTo>
                    <a:pt x="591" y="91"/>
                  </a:lnTo>
                  <a:lnTo>
                    <a:pt x="579" y="96"/>
                  </a:lnTo>
                  <a:close/>
                  <a:moveTo>
                    <a:pt x="602" y="86"/>
                  </a:moveTo>
                  <a:lnTo>
                    <a:pt x="611" y="82"/>
                  </a:lnTo>
                  <a:lnTo>
                    <a:pt x="614" y="80"/>
                  </a:lnTo>
                  <a:lnTo>
                    <a:pt x="602" y="86"/>
                  </a:lnTo>
                  <a:close/>
                  <a:moveTo>
                    <a:pt x="625" y="76"/>
                  </a:moveTo>
                  <a:lnTo>
                    <a:pt x="634" y="72"/>
                  </a:lnTo>
                  <a:lnTo>
                    <a:pt x="637" y="71"/>
                  </a:lnTo>
                  <a:lnTo>
                    <a:pt x="625" y="76"/>
                  </a:lnTo>
                  <a:close/>
                  <a:moveTo>
                    <a:pt x="649" y="66"/>
                  </a:moveTo>
                  <a:lnTo>
                    <a:pt x="657" y="63"/>
                  </a:lnTo>
                  <a:lnTo>
                    <a:pt x="661" y="62"/>
                  </a:lnTo>
                  <a:lnTo>
                    <a:pt x="649" y="66"/>
                  </a:lnTo>
                  <a:close/>
                  <a:moveTo>
                    <a:pt x="672" y="58"/>
                  </a:moveTo>
                  <a:lnTo>
                    <a:pt x="681" y="55"/>
                  </a:lnTo>
                  <a:lnTo>
                    <a:pt x="684" y="54"/>
                  </a:lnTo>
                  <a:lnTo>
                    <a:pt x="672" y="58"/>
                  </a:lnTo>
                  <a:close/>
                  <a:moveTo>
                    <a:pt x="696" y="50"/>
                  </a:moveTo>
                  <a:lnTo>
                    <a:pt x="705" y="47"/>
                  </a:lnTo>
                  <a:lnTo>
                    <a:pt x="708" y="46"/>
                  </a:lnTo>
                  <a:lnTo>
                    <a:pt x="696" y="50"/>
                  </a:lnTo>
                  <a:close/>
                  <a:moveTo>
                    <a:pt x="720" y="42"/>
                  </a:moveTo>
                  <a:lnTo>
                    <a:pt x="729" y="39"/>
                  </a:lnTo>
                  <a:lnTo>
                    <a:pt x="732" y="39"/>
                  </a:lnTo>
                  <a:lnTo>
                    <a:pt x="720" y="42"/>
                  </a:lnTo>
                  <a:close/>
                  <a:moveTo>
                    <a:pt x="745" y="35"/>
                  </a:moveTo>
                  <a:lnTo>
                    <a:pt x="753" y="33"/>
                  </a:lnTo>
                  <a:lnTo>
                    <a:pt x="756" y="32"/>
                  </a:lnTo>
                  <a:lnTo>
                    <a:pt x="745" y="35"/>
                  </a:lnTo>
                  <a:close/>
                  <a:moveTo>
                    <a:pt x="770" y="29"/>
                  </a:moveTo>
                  <a:lnTo>
                    <a:pt x="778" y="27"/>
                  </a:lnTo>
                  <a:lnTo>
                    <a:pt x="781" y="26"/>
                  </a:lnTo>
                  <a:lnTo>
                    <a:pt x="770" y="29"/>
                  </a:lnTo>
                  <a:close/>
                  <a:moveTo>
                    <a:pt x="795" y="23"/>
                  </a:moveTo>
                  <a:lnTo>
                    <a:pt x="803" y="21"/>
                  </a:lnTo>
                  <a:lnTo>
                    <a:pt x="805" y="21"/>
                  </a:lnTo>
                  <a:lnTo>
                    <a:pt x="795" y="23"/>
                  </a:lnTo>
                  <a:close/>
                  <a:moveTo>
                    <a:pt x="822" y="18"/>
                  </a:moveTo>
                  <a:lnTo>
                    <a:pt x="828" y="16"/>
                  </a:lnTo>
                  <a:lnTo>
                    <a:pt x="829" y="16"/>
                  </a:lnTo>
                  <a:lnTo>
                    <a:pt x="822" y="18"/>
                  </a:lnTo>
                  <a:close/>
                  <a:moveTo>
                    <a:pt x="849" y="13"/>
                  </a:moveTo>
                  <a:lnTo>
                    <a:pt x="853" y="12"/>
                  </a:lnTo>
                  <a:lnTo>
                    <a:pt x="854" y="12"/>
                  </a:lnTo>
                  <a:lnTo>
                    <a:pt x="849" y="13"/>
                  </a:lnTo>
                  <a:close/>
                  <a:moveTo>
                    <a:pt x="1009" y="0"/>
                  </a:moveTo>
                  <a:lnTo>
                    <a:pt x="1010" y="0"/>
                  </a:lnTo>
                  <a:lnTo>
                    <a:pt x="1013" y="0"/>
                  </a:lnTo>
                  <a:lnTo>
                    <a:pt x="1009" y="0"/>
                  </a:lnTo>
                  <a:close/>
                  <a:moveTo>
                    <a:pt x="1033" y="0"/>
                  </a:moveTo>
                  <a:lnTo>
                    <a:pt x="1036" y="0"/>
                  </a:lnTo>
                  <a:lnTo>
                    <a:pt x="1043" y="1"/>
                  </a:lnTo>
                  <a:lnTo>
                    <a:pt x="1033" y="0"/>
                  </a:lnTo>
                  <a:close/>
                  <a:moveTo>
                    <a:pt x="1058" y="1"/>
                  </a:moveTo>
                  <a:lnTo>
                    <a:pt x="1062" y="1"/>
                  </a:lnTo>
                  <a:lnTo>
                    <a:pt x="1073" y="2"/>
                  </a:lnTo>
                  <a:lnTo>
                    <a:pt x="1058" y="1"/>
                  </a:lnTo>
                  <a:close/>
                  <a:moveTo>
                    <a:pt x="1081" y="3"/>
                  </a:moveTo>
                  <a:lnTo>
                    <a:pt x="1088" y="3"/>
                  </a:lnTo>
                  <a:lnTo>
                    <a:pt x="1101" y="4"/>
                  </a:lnTo>
                  <a:lnTo>
                    <a:pt x="1081" y="3"/>
                  </a:lnTo>
                  <a:close/>
                  <a:moveTo>
                    <a:pt x="1104" y="4"/>
                  </a:moveTo>
                  <a:cubicBezTo>
                    <a:pt x="1185" y="1"/>
                    <a:pt x="1417" y="77"/>
                    <a:pt x="1434" y="93"/>
                  </a:cubicBezTo>
                  <a:cubicBezTo>
                    <a:pt x="1337" y="43"/>
                    <a:pt x="1171" y="8"/>
                    <a:pt x="1104" y="4"/>
                  </a:cubicBezTo>
                  <a:close/>
                  <a:moveTo>
                    <a:pt x="1444" y="98"/>
                  </a:moveTo>
                  <a:lnTo>
                    <a:pt x="1453" y="103"/>
                  </a:lnTo>
                  <a:lnTo>
                    <a:pt x="1455" y="103"/>
                  </a:lnTo>
                  <a:lnTo>
                    <a:pt x="1444" y="98"/>
                  </a:lnTo>
                  <a:close/>
                  <a:moveTo>
                    <a:pt x="1731" y="304"/>
                  </a:moveTo>
                  <a:lnTo>
                    <a:pt x="1732" y="304"/>
                  </a:lnTo>
                  <a:lnTo>
                    <a:pt x="1733" y="306"/>
                  </a:lnTo>
                  <a:lnTo>
                    <a:pt x="1731" y="304"/>
                  </a:lnTo>
                  <a:close/>
                  <a:moveTo>
                    <a:pt x="1747" y="320"/>
                  </a:moveTo>
                  <a:lnTo>
                    <a:pt x="1749" y="322"/>
                  </a:lnTo>
                  <a:lnTo>
                    <a:pt x="1753" y="326"/>
                  </a:lnTo>
                  <a:lnTo>
                    <a:pt x="1747" y="320"/>
                  </a:lnTo>
                  <a:close/>
                  <a:moveTo>
                    <a:pt x="1763" y="338"/>
                  </a:moveTo>
                  <a:lnTo>
                    <a:pt x="1765" y="340"/>
                  </a:lnTo>
                  <a:lnTo>
                    <a:pt x="1772" y="348"/>
                  </a:lnTo>
                  <a:lnTo>
                    <a:pt x="1763" y="338"/>
                  </a:lnTo>
                  <a:close/>
                  <a:moveTo>
                    <a:pt x="1779" y="356"/>
                  </a:moveTo>
                  <a:lnTo>
                    <a:pt x="1782" y="359"/>
                  </a:lnTo>
                  <a:lnTo>
                    <a:pt x="1792" y="372"/>
                  </a:lnTo>
                  <a:lnTo>
                    <a:pt x="1779" y="356"/>
                  </a:lnTo>
                  <a:close/>
                  <a:moveTo>
                    <a:pt x="1794" y="374"/>
                  </a:moveTo>
                  <a:cubicBezTo>
                    <a:pt x="1919" y="505"/>
                    <a:pt x="2033" y="822"/>
                    <a:pt x="2019" y="1009"/>
                  </a:cubicBezTo>
                  <a:lnTo>
                    <a:pt x="1514" y="1009"/>
                  </a:lnTo>
                  <a:cubicBezTo>
                    <a:pt x="1522" y="891"/>
                    <a:pt x="1450" y="744"/>
                    <a:pt x="1401" y="691"/>
                  </a:cubicBezTo>
                  <a:lnTo>
                    <a:pt x="1402" y="692"/>
                  </a:lnTo>
                  <a:lnTo>
                    <a:pt x="1794" y="374"/>
                  </a:lnTo>
                  <a:close/>
                  <a:moveTo>
                    <a:pt x="1394" y="683"/>
                  </a:moveTo>
                  <a:lnTo>
                    <a:pt x="1391" y="679"/>
                  </a:lnTo>
                  <a:lnTo>
                    <a:pt x="1393" y="682"/>
                  </a:lnTo>
                  <a:lnTo>
                    <a:pt x="1394" y="683"/>
                  </a:lnTo>
                  <a:close/>
                  <a:moveTo>
                    <a:pt x="1386" y="674"/>
                  </a:moveTo>
                  <a:lnTo>
                    <a:pt x="1381" y="668"/>
                  </a:lnTo>
                  <a:lnTo>
                    <a:pt x="1385" y="672"/>
                  </a:lnTo>
                  <a:lnTo>
                    <a:pt x="1386" y="674"/>
                  </a:lnTo>
                  <a:close/>
                  <a:moveTo>
                    <a:pt x="1378" y="665"/>
                  </a:moveTo>
                  <a:lnTo>
                    <a:pt x="1371" y="658"/>
                  </a:lnTo>
                  <a:lnTo>
                    <a:pt x="1376" y="662"/>
                  </a:lnTo>
                  <a:lnTo>
                    <a:pt x="1378" y="665"/>
                  </a:lnTo>
                  <a:close/>
                  <a:moveTo>
                    <a:pt x="1370" y="657"/>
                  </a:moveTo>
                  <a:cubicBezTo>
                    <a:pt x="1334" y="616"/>
                    <a:pt x="1263" y="570"/>
                    <a:pt x="1232" y="556"/>
                  </a:cubicBezTo>
                  <a:cubicBezTo>
                    <a:pt x="1262" y="565"/>
                    <a:pt x="1361" y="640"/>
                    <a:pt x="1370" y="657"/>
                  </a:cubicBezTo>
                  <a:close/>
                  <a:moveTo>
                    <a:pt x="1227" y="554"/>
                  </a:moveTo>
                  <a:lnTo>
                    <a:pt x="1222" y="551"/>
                  </a:lnTo>
                  <a:lnTo>
                    <a:pt x="1222" y="552"/>
                  </a:lnTo>
                  <a:lnTo>
                    <a:pt x="1227" y="554"/>
                  </a:lnTo>
                  <a:close/>
                  <a:moveTo>
                    <a:pt x="1057" y="507"/>
                  </a:moveTo>
                  <a:lnTo>
                    <a:pt x="1055" y="507"/>
                  </a:lnTo>
                  <a:lnTo>
                    <a:pt x="1056" y="507"/>
                  </a:lnTo>
                  <a:lnTo>
                    <a:pt x="1057" y="507"/>
                  </a:lnTo>
                  <a:close/>
                  <a:moveTo>
                    <a:pt x="1045" y="506"/>
                  </a:moveTo>
                  <a:lnTo>
                    <a:pt x="1041" y="506"/>
                  </a:lnTo>
                  <a:lnTo>
                    <a:pt x="1044" y="506"/>
                  </a:lnTo>
                  <a:lnTo>
                    <a:pt x="1045" y="506"/>
                  </a:lnTo>
                  <a:close/>
                  <a:moveTo>
                    <a:pt x="1034" y="505"/>
                  </a:moveTo>
                  <a:lnTo>
                    <a:pt x="1026" y="505"/>
                  </a:lnTo>
                  <a:lnTo>
                    <a:pt x="1032" y="505"/>
                  </a:lnTo>
                  <a:lnTo>
                    <a:pt x="1034" y="505"/>
                  </a:lnTo>
                  <a:close/>
                  <a:moveTo>
                    <a:pt x="1021" y="505"/>
                  </a:moveTo>
                  <a:lnTo>
                    <a:pt x="1011" y="505"/>
                  </a:lnTo>
                  <a:lnTo>
                    <a:pt x="1019" y="505"/>
                  </a:lnTo>
                  <a:lnTo>
                    <a:pt x="1021" y="505"/>
                  </a:lnTo>
                  <a:close/>
                  <a:moveTo>
                    <a:pt x="1009" y="505"/>
                  </a:moveTo>
                  <a:cubicBezTo>
                    <a:pt x="983" y="504"/>
                    <a:pt x="938" y="509"/>
                    <a:pt x="932" y="511"/>
                  </a:cubicBezTo>
                  <a:cubicBezTo>
                    <a:pt x="935" y="509"/>
                    <a:pt x="1005" y="503"/>
                    <a:pt x="1007" y="505"/>
                  </a:cubicBezTo>
                  <a:lnTo>
                    <a:pt x="1009" y="505"/>
                  </a:lnTo>
                  <a:close/>
                  <a:moveTo>
                    <a:pt x="929" y="511"/>
                  </a:moveTo>
                  <a:lnTo>
                    <a:pt x="919" y="513"/>
                  </a:lnTo>
                  <a:lnTo>
                    <a:pt x="921" y="512"/>
                  </a:lnTo>
                  <a:lnTo>
                    <a:pt x="929" y="511"/>
                  </a:lnTo>
                  <a:close/>
                  <a:moveTo>
                    <a:pt x="916" y="514"/>
                  </a:moveTo>
                  <a:lnTo>
                    <a:pt x="907" y="515"/>
                  </a:lnTo>
                  <a:lnTo>
                    <a:pt x="909" y="515"/>
                  </a:lnTo>
                  <a:lnTo>
                    <a:pt x="916" y="514"/>
                  </a:lnTo>
                  <a:close/>
                  <a:moveTo>
                    <a:pt x="902" y="516"/>
                  </a:moveTo>
                  <a:lnTo>
                    <a:pt x="895" y="518"/>
                  </a:lnTo>
                  <a:lnTo>
                    <a:pt x="897" y="517"/>
                  </a:lnTo>
                  <a:lnTo>
                    <a:pt x="902" y="516"/>
                  </a:lnTo>
                  <a:close/>
                  <a:moveTo>
                    <a:pt x="890" y="519"/>
                  </a:moveTo>
                  <a:lnTo>
                    <a:pt x="883" y="521"/>
                  </a:lnTo>
                  <a:lnTo>
                    <a:pt x="885" y="520"/>
                  </a:lnTo>
                  <a:lnTo>
                    <a:pt x="890" y="519"/>
                  </a:lnTo>
                  <a:close/>
                  <a:moveTo>
                    <a:pt x="877" y="522"/>
                  </a:moveTo>
                  <a:lnTo>
                    <a:pt x="871" y="524"/>
                  </a:lnTo>
                  <a:lnTo>
                    <a:pt x="873" y="524"/>
                  </a:lnTo>
                  <a:lnTo>
                    <a:pt x="877" y="522"/>
                  </a:lnTo>
                  <a:close/>
                  <a:moveTo>
                    <a:pt x="865" y="526"/>
                  </a:moveTo>
                  <a:lnTo>
                    <a:pt x="859" y="528"/>
                  </a:lnTo>
                  <a:lnTo>
                    <a:pt x="861" y="527"/>
                  </a:lnTo>
                  <a:lnTo>
                    <a:pt x="865" y="526"/>
                  </a:lnTo>
                  <a:close/>
                  <a:moveTo>
                    <a:pt x="853" y="530"/>
                  </a:moveTo>
                  <a:lnTo>
                    <a:pt x="847" y="532"/>
                  </a:lnTo>
                  <a:lnTo>
                    <a:pt x="849" y="531"/>
                  </a:lnTo>
                  <a:lnTo>
                    <a:pt x="853" y="530"/>
                  </a:lnTo>
                  <a:close/>
                  <a:moveTo>
                    <a:pt x="841" y="534"/>
                  </a:moveTo>
                  <a:lnTo>
                    <a:pt x="835" y="536"/>
                  </a:lnTo>
                  <a:lnTo>
                    <a:pt x="837" y="535"/>
                  </a:lnTo>
                  <a:lnTo>
                    <a:pt x="841" y="534"/>
                  </a:lnTo>
                  <a:close/>
                  <a:moveTo>
                    <a:pt x="829" y="538"/>
                  </a:moveTo>
                  <a:lnTo>
                    <a:pt x="823" y="540"/>
                  </a:lnTo>
                  <a:lnTo>
                    <a:pt x="825" y="540"/>
                  </a:lnTo>
                  <a:lnTo>
                    <a:pt x="829" y="538"/>
                  </a:lnTo>
                  <a:close/>
                  <a:moveTo>
                    <a:pt x="817" y="543"/>
                  </a:moveTo>
                  <a:lnTo>
                    <a:pt x="812" y="545"/>
                  </a:lnTo>
                  <a:lnTo>
                    <a:pt x="813" y="544"/>
                  </a:lnTo>
                  <a:lnTo>
                    <a:pt x="817" y="543"/>
                  </a:lnTo>
                  <a:close/>
                  <a:moveTo>
                    <a:pt x="806" y="548"/>
                  </a:moveTo>
                  <a:lnTo>
                    <a:pt x="800" y="550"/>
                  </a:lnTo>
                  <a:lnTo>
                    <a:pt x="802" y="549"/>
                  </a:lnTo>
                  <a:lnTo>
                    <a:pt x="806" y="548"/>
                  </a:lnTo>
                  <a:close/>
                  <a:moveTo>
                    <a:pt x="794" y="553"/>
                  </a:moveTo>
                  <a:lnTo>
                    <a:pt x="789" y="555"/>
                  </a:lnTo>
                  <a:lnTo>
                    <a:pt x="790" y="555"/>
                  </a:lnTo>
                  <a:lnTo>
                    <a:pt x="794" y="553"/>
                  </a:lnTo>
                  <a:close/>
                  <a:moveTo>
                    <a:pt x="782" y="559"/>
                  </a:moveTo>
                  <a:lnTo>
                    <a:pt x="778" y="561"/>
                  </a:lnTo>
                  <a:lnTo>
                    <a:pt x="779" y="560"/>
                  </a:lnTo>
                  <a:lnTo>
                    <a:pt x="782" y="559"/>
                  </a:lnTo>
                  <a:close/>
                  <a:moveTo>
                    <a:pt x="770" y="565"/>
                  </a:moveTo>
                  <a:lnTo>
                    <a:pt x="767" y="567"/>
                  </a:lnTo>
                  <a:lnTo>
                    <a:pt x="767" y="566"/>
                  </a:lnTo>
                  <a:lnTo>
                    <a:pt x="770" y="565"/>
                  </a:lnTo>
                  <a:close/>
                  <a:moveTo>
                    <a:pt x="758" y="572"/>
                  </a:moveTo>
                  <a:lnTo>
                    <a:pt x="756" y="573"/>
                  </a:lnTo>
                  <a:lnTo>
                    <a:pt x="756" y="573"/>
                  </a:lnTo>
                  <a:lnTo>
                    <a:pt x="758" y="572"/>
                  </a:lnTo>
                  <a:close/>
                  <a:moveTo>
                    <a:pt x="692" y="617"/>
                  </a:moveTo>
                  <a:lnTo>
                    <a:pt x="691" y="618"/>
                  </a:lnTo>
                  <a:lnTo>
                    <a:pt x="692" y="617"/>
                  </a:lnTo>
                  <a:lnTo>
                    <a:pt x="692" y="617"/>
                  </a:lnTo>
                  <a:close/>
                  <a:moveTo>
                    <a:pt x="683" y="625"/>
                  </a:moveTo>
                  <a:lnTo>
                    <a:pt x="679" y="628"/>
                  </a:lnTo>
                  <a:lnTo>
                    <a:pt x="682" y="626"/>
                  </a:lnTo>
                  <a:lnTo>
                    <a:pt x="683" y="625"/>
                  </a:lnTo>
                  <a:close/>
                  <a:moveTo>
                    <a:pt x="674" y="633"/>
                  </a:moveTo>
                  <a:lnTo>
                    <a:pt x="668" y="638"/>
                  </a:lnTo>
                  <a:lnTo>
                    <a:pt x="672" y="634"/>
                  </a:lnTo>
                  <a:lnTo>
                    <a:pt x="674" y="633"/>
                  </a:lnTo>
                  <a:close/>
                  <a:moveTo>
                    <a:pt x="665" y="641"/>
                  </a:moveTo>
                  <a:lnTo>
                    <a:pt x="658" y="648"/>
                  </a:lnTo>
                  <a:lnTo>
                    <a:pt x="662" y="643"/>
                  </a:lnTo>
                  <a:lnTo>
                    <a:pt x="665" y="641"/>
                  </a:lnTo>
                  <a:close/>
                  <a:moveTo>
                    <a:pt x="657" y="649"/>
                  </a:moveTo>
                  <a:cubicBezTo>
                    <a:pt x="616" y="685"/>
                    <a:pt x="570" y="756"/>
                    <a:pt x="556" y="787"/>
                  </a:cubicBezTo>
                  <a:cubicBezTo>
                    <a:pt x="565" y="757"/>
                    <a:pt x="640" y="658"/>
                    <a:pt x="657" y="649"/>
                  </a:cubicBezTo>
                  <a:close/>
                  <a:moveTo>
                    <a:pt x="554" y="792"/>
                  </a:moveTo>
                  <a:lnTo>
                    <a:pt x="551" y="797"/>
                  </a:lnTo>
                  <a:lnTo>
                    <a:pt x="552" y="797"/>
                  </a:lnTo>
                  <a:lnTo>
                    <a:pt x="554" y="792"/>
                  </a:lnTo>
                  <a:close/>
                  <a:moveTo>
                    <a:pt x="507" y="962"/>
                  </a:moveTo>
                  <a:lnTo>
                    <a:pt x="507" y="964"/>
                  </a:lnTo>
                  <a:lnTo>
                    <a:pt x="507" y="963"/>
                  </a:lnTo>
                  <a:lnTo>
                    <a:pt x="507" y="962"/>
                  </a:lnTo>
                  <a:close/>
                  <a:moveTo>
                    <a:pt x="506" y="974"/>
                  </a:moveTo>
                  <a:lnTo>
                    <a:pt x="506" y="978"/>
                  </a:lnTo>
                  <a:lnTo>
                    <a:pt x="506" y="975"/>
                  </a:lnTo>
                  <a:lnTo>
                    <a:pt x="506" y="974"/>
                  </a:lnTo>
                  <a:close/>
                  <a:moveTo>
                    <a:pt x="505" y="985"/>
                  </a:moveTo>
                  <a:lnTo>
                    <a:pt x="505" y="993"/>
                  </a:lnTo>
                  <a:lnTo>
                    <a:pt x="505" y="987"/>
                  </a:lnTo>
                  <a:lnTo>
                    <a:pt x="505" y="985"/>
                  </a:lnTo>
                  <a:close/>
                  <a:moveTo>
                    <a:pt x="505" y="998"/>
                  </a:moveTo>
                  <a:lnTo>
                    <a:pt x="505" y="1008"/>
                  </a:lnTo>
                  <a:lnTo>
                    <a:pt x="505" y="1000"/>
                  </a:lnTo>
                  <a:lnTo>
                    <a:pt x="505" y="998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37" name="同心圆 36"/>
            <p:cNvSpPr/>
            <p:nvPr/>
          </p:nvSpPr>
          <p:spPr>
            <a:xfrm>
              <a:off x="14616" y="4278"/>
              <a:ext cx="2055" cy="2055"/>
            </a:xfrm>
            <a:prstGeom prst="donu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5148580" y="4208780"/>
            <a:ext cx="168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70%</a:t>
            </a:r>
            <a:r>
              <a:rPr lang="zh-CN" altLang="en-US" sz="18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研发支出</a:t>
            </a:r>
            <a:endParaRPr lang="zh-CN" altLang="en-US" sz="180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82790" y="4224655"/>
            <a:ext cx="168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20%</a:t>
            </a:r>
            <a:r>
              <a:rPr lang="zh-CN" altLang="en-US" sz="18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团队</a:t>
            </a:r>
            <a:r>
              <a:rPr lang="zh-CN" altLang="en-US" sz="18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搭建</a:t>
            </a:r>
            <a:endParaRPr lang="zh-CN" altLang="en-US" sz="180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17000" y="4224655"/>
            <a:ext cx="168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8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10%</a:t>
            </a:r>
            <a:r>
              <a:rPr lang="zh-CN" altLang="en-US" sz="18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营销支出</a:t>
            </a:r>
            <a:endParaRPr lang="zh-CN" altLang="en-US" sz="180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0" y="1058545"/>
            <a:ext cx="9029700" cy="76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" hasCustomPrompt="1"/>
          </p:nvPr>
        </p:nvSpPr>
        <p:spPr>
          <a:xfrm>
            <a:off x="1155700" y="3569018"/>
            <a:ext cx="9880600" cy="13138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17000"/>
              </a:lnSpc>
              <a:defRPr sz="7300" b="1" i="0" u="none" strike="noStrike" spc="0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Noto Sans SC"/>
              </a:defRPr>
            </a:lvl1pPr>
          </a:lstStyle>
          <a:p>
            <a:pPr indent="0" algn="ctr">
              <a:lnSpc>
                <a:spcPct val="117000"/>
              </a:lnSpc>
            </a:pPr>
            <a:r>
              <a:rPr lang="en-US" sz="7300" i="0" u="none" strike="noStrike">
                <a:gradFill rotWithShape="1">
                  <a:gsLst>
                    <a:gs pos="0">
                      <a:srgbClr val="82F0F7">
                        <a:alpha val="100000"/>
                      </a:srgbClr>
                    </a:gs>
                    <a:gs pos="25000">
                      <a:srgbClr val="D9E39F">
                        <a:alpha val="100000"/>
                      </a:srgbClr>
                    </a:gs>
                    <a:gs pos="48000">
                      <a:srgbClr val="C5CFFF">
                        <a:alpha val="100000"/>
                      </a:srgbClr>
                    </a:gs>
                    <a:gs pos="77000">
                      <a:srgbClr val="B6FFC1">
                        <a:alpha val="100000"/>
                      </a:srgbClr>
                    </a:gs>
                    <a:gs pos="100000">
                      <a:srgbClr val="FFAEAE">
                        <a:alpha val="100000"/>
                      </a:srgbClr>
                    </a:gs>
                  </a:gsLst>
                  <a:lin ang="0"/>
                </a:gra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Becoming</a:t>
            </a:r>
            <a:endParaRPr lang="en-US" sz="7300" i="0" u="none" strike="noStrike">
              <a:gradFill rotWithShape="1">
                <a:gsLst>
                  <a:gs pos="0">
                    <a:srgbClr val="82F0F7">
                      <a:alpha val="100000"/>
                    </a:srgbClr>
                  </a:gs>
                  <a:gs pos="25000">
                    <a:srgbClr val="D9E39F">
                      <a:alpha val="100000"/>
                    </a:srgbClr>
                  </a:gs>
                  <a:gs pos="48000">
                    <a:srgbClr val="C5CFFF">
                      <a:alpha val="100000"/>
                    </a:srgbClr>
                  </a:gs>
                  <a:gs pos="77000">
                    <a:srgbClr val="B6FFC1">
                      <a:alpha val="100000"/>
                    </a:srgbClr>
                  </a:gs>
                  <a:gs pos="100000">
                    <a:srgbClr val="FFAEAE">
                      <a:alpha val="100000"/>
                    </a:srgbClr>
                  </a:gs>
                </a:gsLst>
                <a:lin ang="0"/>
              </a:gra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381250" y="5023803"/>
            <a:ext cx="7429500" cy="480695"/>
          </a:xfrm>
          <a:prstGeom prst="rect">
            <a:avLst/>
          </a:prstGeom>
          <a:noFill/>
          <a:ln w="127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b="1" i="0" u="none" strike="noStrike">
                <a:solidFill>
                  <a:srgbClr val="FBBFBC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人再次成为人</a:t>
            </a:r>
            <a:endParaRPr lang="en-US" sz="2500" b="1" i="0" u="none" strike="noStrike">
              <a:solidFill>
                <a:srgbClr val="FBBFBC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473" y="976180"/>
            <a:ext cx="2481054" cy="2452820"/>
          </a:xfrm>
          <a:prstGeom prst="roundRect">
            <a:avLst>
              <a:gd name="adj" fmla="val 15703"/>
            </a:avLst>
          </a:prstGeom>
          <a:ln>
            <a:noFill/>
            <a:prstDash val="solid"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5" hasCustomPrompt="1"/>
          </p:nvPr>
        </p:nvSpPr>
        <p:spPr>
          <a:xfrm>
            <a:off x="6316558" y="4900080"/>
            <a:ext cx="5130800" cy="923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600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18-25岁</a:t>
            </a:r>
            <a:endParaRPr lang="en-US" sz="1600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zh-CN" altLang="en-US" sz="1600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一</a:t>
            </a:r>
            <a:r>
              <a:rPr lang="en-US" altLang="zh-CN" sz="1600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/</a:t>
            </a:r>
            <a:r>
              <a:rPr lang="zh-CN" altLang="en-US" sz="1600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二线城市职场新人</a:t>
            </a:r>
            <a:endParaRPr lang="en-US" sz="1600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zh-CN" altLang="en-US" sz="1600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面临人生和时代的双重</a:t>
            </a:r>
            <a:r>
              <a:rPr lang="zh-CN" altLang="en-US" sz="1600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大变革</a:t>
            </a:r>
            <a:endParaRPr lang="zh-CN" altLang="en-US" sz="1600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pic>
        <p:nvPicPr>
          <p:cNvPr id="3" name="Picture 3"/>
          <p:cNvPicPr>
            <a:picLocks noChangeAspect="1"/>
          </p:cNvPicPr>
          <p:nvPr>
            <p:ph type="pic" sz="quarter" idx="17"/>
          </p:nvPr>
        </p:nvPicPr>
        <p:blipFill>
          <a:blip r:embed="rId1"/>
          <a:srcRect t="11614" b="33975"/>
          <a:stretch>
            <a:fillRect/>
          </a:stretch>
        </p:blipFill>
        <p:spPr>
          <a:xfrm>
            <a:off x="779358" y="672773"/>
            <a:ext cx="10668000" cy="3708400"/>
          </a:xfrm>
          <a:prstGeom prst="roundRect">
            <a:avLst>
              <a:gd name="adj" fmla="val 3424"/>
            </a:avLst>
          </a:prstGeom>
        </p:spPr>
      </p:pic>
      <p:sp>
        <p:nvSpPr>
          <p:cNvPr id="4" name="AutoShape 4"/>
          <p:cNvSpPr/>
          <p:nvPr>
            <p:ph type="body" sz="quarter" idx="16" hasCustomPrompt="1"/>
          </p:nvPr>
        </p:nvSpPr>
        <p:spPr>
          <a:xfrm>
            <a:off x="635000" y="4850868"/>
            <a:ext cx="5257800" cy="61531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目标用户</a:t>
            </a:r>
            <a:endParaRPr lang="en-US" sz="3200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6308725" y="3836035"/>
            <a:ext cx="5574665" cy="199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8400000" sx="101000" sy="101000" algn="tl" rotWithShape="0">
              <a:schemeClr val="accent1">
                <a:lumMod val="60000"/>
                <a:lumOff val="40000"/>
                <a:alpha val="6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SzTx/>
            </a:pPr>
            <a:endParaRPr lang="zh-CN" altLang="en-US"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444500" y="3836035"/>
            <a:ext cx="5554980" cy="199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8400000" sx="101000" sy="101000" algn="tl" rotWithShape="0">
              <a:schemeClr val="accent1">
                <a:lumMod val="60000"/>
                <a:lumOff val="40000"/>
                <a:alpha val="6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SzTx/>
            </a:pPr>
            <a:endParaRPr lang="zh-CN" altLang="en-US"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3"/>
            </p:custDataLst>
          </p:nvPr>
        </p:nvSpPr>
        <p:spPr>
          <a:xfrm>
            <a:off x="6276340" y="1715135"/>
            <a:ext cx="5601970" cy="199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8400000" sx="101000" sy="101000" algn="tl" rotWithShape="0">
              <a:schemeClr val="accent1">
                <a:lumMod val="60000"/>
                <a:lumOff val="40000"/>
                <a:alpha val="6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443865" y="1715135"/>
            <a:ext cx="5574665" cy="199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8400000" sx="101000" sy="101000" algn="tl" rotWithShape="0">
              <a:schemeClr val="accent1">
                <a:lumMod val="60000"/>
                <a:lumOff val="40000"/>
                <a:alpha val="67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SzTx/>
            </a:pPr>
            <a:endParaRPr lang="zh-CN" altLang="en-US">
              <a:sym typeface="+mn-ea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ph type="pic" sz="quarter" idx="37"/>
            <p:custDataLst>
              <p:tags r:id="rId5"/>
            </p:custDataLst>
          </p:nvPr>
        </p:nvPicPr>
        <p:blipFill>
          <a:blip r:embed="rId6"/>
          <a:srcRect l="5247" r="717" b="9778"/>
          <a:stretch>
            <a:fillRect/>
          </a:stretch>
        </p:blipFill>
        <p:spPr>
          <a:xfrm>
            <a:off x="6489385" y="4191311"/>
            <a:ext cx="1333500" cy="1333500"/>
          </a:xfrm>
          <a:prstGeom prst="roundRect">
            <a:avLst>
              <a:gd name="adj" fmla="val 15238"/>
            </a:avLst>
          </a:prstGeom>
        </p:spPr>
      </p:pic>
      <p:pic>
        <p:nvPicPr>
          <p:cNvPr id="3" name="Picture 3"/>
          <p:cNvPicPr>
            <a:picLocks noChangeAspect="1"/>
          </p:cNvPicPr>
          <p:nvPr>
            <p:ph type="pic" sz="quarter" idx="36"/>
            <p:custDataLst>
              <p:tags r:id="rId7"/>
            </p:custDataLst>
          </p:nvPr>
        </p:nvPicPr>
        <p:blipFill>
          <a:blip r:embed="rId8"/>
          <a:srcRect t="2181" b="2181"/>
          <a:stretch>
            <a:fillRect/>
          </a:stretch>
        </p:blipFill>
        <p:spPr>
          <a:xfrm>
            <a:off x="638697" y="2053942"/>
            <a:ext cx="1354720" cy="1301872"/>
          </a:xfrm>
          <a:prstGeom prst="roundRect">
            <a:avLst>
              <a:gd name="adj" fmla="val 15608"/>
            </a:avLst>
          </a:prstGeom>
        </p:spPr>
      </p:pic>
      <p:pic>
        <p:nvPicPr>
          <p:cNvPr id="4" name="Picture 4"/>
          <p:cNvPicPr>
            <a:picLocks noChangeAspect="1"/>
          </p:cNvPicPr>
          <p:nvPr>
            <p:ph type="pic" sz="quarter" idx="35"/>
            <p:custDataLst>
              <p:tags r:id="rId9"/>
            </p:custDataLst>
          </p:nvPr>
        </p:nvPicPr>
        <p:blipFill>
          <a:blip r:embed="rId10"/>
          <a:srcRect l="181" r="181"/>
          <a:stretch>
            <a:fillRect/>
          </a:stretch>
        </p:blipFill>
        <p:spPr>
          <a:xfrm>
            <a:off x="6460175" y="2005168"/>
            <a:ext cx="1333500" cy="1333500"/>
          </a:xfrm>
          <a:prstGeom prst="roundRect">
            <a:avLst>
              <a:gd name="adj" fmla="val 15238"/>
            </a:avLst>
          </a:prstGeom>
        </p:spPr>
      </p:pic>
      <p:pic>
        <p:nvPicPr>
          <p:cNvPr id="5" name="Picture 5"/>
          <p:cNvPicPr>
            <a:picLocks noChangeAspect="1"/>
          </p:cNvPicPr>
          <p:nvPr>
            <p:ph type="pic" sz="quarter" idx="34"/>
            <p:custDataLst>
              <p:tags r:id="rId11"/>
            </p:custDataLst>
          </p:nvPr>
        </p:nvPicPr>
        <p:blipFill>
          <a:blip r:embed="rId12"/>
          <a:srcRect t="359" b="359"/>
          <a:stretch>
            <a:fillRect/>
          </a:stretch>
        </p:blipFill>
        <p:spPr>
          <a:xfrm>
            <a:off x="638697" y="4172388"/>
            <a:ext cx="1354720" cy="1354720"/>
          </a:xfrm>
          <a:prstGeom prst="roundRect">
            <a:avLst>
              <a:gd name="adj" fmla="val 14999"/>
            </a:avLst>
          </a:prstGeom>
        </p:spPr>
      </p:pic>
      <p:sp>
        <p:nvSpPr>
          <p:cNvPr id="6" name="AutoShape 6"/>
          <p:cNvSpPr/>
          <p:nvPr>
            <p:ph type="body" sz="quarter" idx="33" hasCustomPrompt="1"/>
          </p:nvPr>
        </p:nvSpPr>
        <p:spPr>
          <a:xfrm>
            <a:off x="638697" y="746443"/>
            <a:ext cx="10922000" cy="61531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用户痛点</a:t>
            </a:r>
            <a:endParaRPr lang="en-US" sz="32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7" name="AutoShape 7"/>
          <p:cNvSpPr/>
          <p:nvPr>
            <p:ph type="body" sz="quarter" idx="45" hasCustomPrompt="1"/>
            <p:custDataLst>
              <p:tags r:id="rId13"/>
            </p:custDataLst>
          </p:nvPr>
        </p:nvSpPr>
        <p:spPr>
          <a:xfrm>
            <a:off x="8036560" y="4170674"/>
            <a:ext cx="3606800" cy="34607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800" i="0" u="none" strike="noStrike">
                <a:solidFill>
                  <a:srgbClr val="1F232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矛盾——卷不动躺不平</a:t>
            </a:r>
            <a:endParaRPr lang="en-US" sz="1800" i="0" u="none" strike="noStrike">
              <a:solidFill>
                <a:srgbClr val="1F2329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8" name="AutoShape 8"/>
          <p:cNvSpPr/>
          <p:nvPr>
            <p:ph type="body" sz="quarter" idx="44" hasCustomPrompt="1"/>
            <p:custDataLst>
              <p:tags r:id="rId14"/>
            </p:custDataLst>
          </p:nvPr>
        </p:nvSpPr>
        <p:spPr>
          <a:xfrm>
            <a:off x="2331321" y="4211314"/>
            <a:ext cx="3606800" cy="34607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800" i="0" u="none" strike="noStrike">
                <a:solidFill>
                  <a:srgbClr val="1F232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失控——习惯养成艰难</a:t>
            </a:r>
            <a:endParaRPr lang="en-US" sz="1800" i="0" u="none" strike="noStrike">
              <a:solidFill>
                <a:srgbClr val="1F2329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9" name="AutoShape 9"/>
          <p:cNvSpPr/>
          <p:nvPr>
            <p:ph type="body" sz="quarter" idx="43" hasCustomPrompt="1"/>
            <p:custDataLst>
              <p:tags r:id="rId15"/>
            </p:custDataLst>
          </p:nvPr>
        </p:nvSpPr>
        <p:spPr>
          <a:xfrm>
            <a:off x="8007350" y="2067579"/>
            <a:ext cx="3606800" cy="34607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800" i="0" u="none" strike="noStrike">
                <a:solidFill>
                  <a:srgbClr val="1F232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孤独——无人引路</a:t>
            </a:r>
            <a:endParaRPr lang="en-US" sz="1800" i="0" u="none" strike="noStrike">
              <a:solidFill>
                <a:srgbClr val="1F2329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10" name="AutoShape 10"/>
          <p:cNvSpPr/>
          <p:nvPr>
            <p:ph type="body" sz="quarter" idx="42" hasCustomPrompt="1"/>
            <p:custDataLst>
              <p:tags r:id="rId16"/>
            </p:custDataLst>
          </p:nvPr>
        </p:nvSpPr>
        <p:spPr>
          <a:xfrm>
            <a:off x="2331321" y="2084724"/>
            <a:ext cx="3606800" cy="34607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16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800" i="0" u="none" strike="noStrike">
                <a:solidFill>
                  <a:srgbClr val="1F2329"/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焦虑——未来高度不确定性</a:t>
            </a:r>
            <a:endParaRPr lang="en-US" sz="1800" i="0" u="none" strike="noStrike">
              <a:solidFill>
                <a:srgbClr val="1F2329"/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11" name="AutoShape 11"/>
          <p:cNvSpPr/>
          <p:nvPr>
            <p:ph type="body" sz="quarter" idx="41" hasCustomPrompt="1"/>
            <p:custDataLst>
              <p:tags r:id="rId17"/>
            </p:custDataLst>
          </p:nvPr>
        </p:nvSpPr>
        <p:spPr>
          <a:xfrm>
            <a:off x="8036560" y="4574365"/>
            <a:ext cx="3606800" cy="807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25000"/>
              </a:lnSpc>
              <a:defRPr sz="1400" b="1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400" i="0" u="none" strike="noStrike">
                <a:solidFill>
                  <a:srgbClr val="9B9EA2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身边的同龄人都在努力奋斗，让他们感受到巨大的同辈压力，害怕自己被落下；</a:t>
            </a:r>
            <a:endParaRPr lang="en-US" sz="1400" i="0" u="none" strike="noStrike">
              <a:solidFill>
                <a:srgbClr val="9B9EA2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en-US" sz="1400" i="0" u="none" strike="noStrike">
                <a:solidFill>
                  <a:srgbClr val="9B9EA2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面对无休止的竞争又感到身心俱疲，渴望逃避</a:t>
            </a:r>
            <a:endParaRPr lang="en-US" sz="1400" i="0" u="none" strike="noStrike">
              <a:solidFill>
                <a:srgbClr val="9B9EA2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2" name="AutoShape 12"/>
          <p:cNvSpPr/>
          <p:nvPr>
            <p:ph type="body" sz="quarter" idx="40" hasCustomPrompt="1"/>
            <p:custDataLst>
              <p:tags r:id="rId18"/>
            </p:custDataLst>
          </p:nvPr>
        </p:nvSpPr>
        <p:spPr>
          <a:xfrm>
            <a:off x="2331321" y="4615005"/>
            <a:ext cx="3606800" cy="807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25000"/>
              </a:lnSpc>
              <a:defRPr sz="1400" b="1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400" i="0" u="none" strike="noStrike">
                <a:solidFill>
                  <a:srgbClr val="9B9EA2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第一次没有了任何约束，设定了目标，但常常半途而废；</a:t>
            </a:r>
            <a:endParaRPr lang="en-US" sz="1400" i="0" u="none" strike="noStrike">
              <a:solidFill>
                <a:srgbClr val="9B9EA2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  <a:p>
            <a:pPr indent="0" algn="l">
              <a:lnSpc>
                <a:spcPct val="125000"/>
              </a:lnSpc>
            </a:pPr>
            <a:r>
              <a:rPr lang="en-US" sz="1400" i="0" u="none" strike="noStrike">
                <a:solidFill>
                  <a:srgbClr val="9B9EA2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被手机和娱乐分散注意力，难以专注</a:t>
            </a:r>
            <a:endParaRPr lang="en-US" sz="1400" i="0" u="none" strike="noStrike">
              <a:solidFill>
                <a:srgbClr val="9B9EA2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3" name="AutoShape 13"/>
          <p:cNvSpPr/>
          <p:nvPr>
            <p:ph type="body" sz="quarter" idx="39" hasCustomPrompt="1"/>
            <p:custDataLst>
              <p:tags r:id="rId19"/>
            </p:custDataLst>
          </p:nvPr>
        </p:nvSpPr>
        <p:spPr>
          <a:xfrm>
            <a:off x="8007350" y="2534758"/>
            <a:ext cx="3606800" cy="807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25000"/>
              </a:lnSpc>
              <a:defRPr sz="1400" b="1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400" i="0" u="none" strike="noStrike">
                <a:solidFill>
                  <a:srgbClr val="9B9EA2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虽然线上社交活跃，但现实生活中可能缺乏深入的连接和支持；父母的经验可能与当前社会脱节，无法提供指引</a:t>
            </a:r>
            <a:endParaRPr lang="en-US" sz="1400" i="0" u="none" strike="noStrike">
              <a:solidFill>
                <a:srgbClr val="9B9EA2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4" name="AutoShape 14"/>
          <p:cNvSpPr/>
          <p:nvPr>
            <p:ph type="body" sz="quarter" idx="38" hasCustomPrompt="1"/>
            <p:custDataLst>
              <p:tags r:id="rId20"/>
            </p:custDataLst>
          </p:nvPr>
        </p:nvSpPr>
        <p:spPr>
          <a:xfrm>
            <a:off x="2331321" y="2521297"/>
            <a:ext cx="3606800" cy="807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25000"/>
              </a:lnSpc>
              <a:defRPr sz="1400" b="1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1400" i="0" u="none" strike="noStrike">
                <a:solidFill>
                  <a:srgbClr val="9B9EA2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面对混乱的社会环境（国际局势、社会事件等），感到一种深层次的无力感和不确定性，对未来缺乏掌控</a:t>
            </a:r>
            <a:endParaRPr lang="en-US" sz="1400" i="0" u="none" strike="noStrike">
              <a:solidFill>
                <a:srgbClr val="9B9EA2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/>
          <p:cNvSpPr/>
          <p:nvPr/>
        </p:nvSpPr>
        <p:spPr>
          <a:xfrm>
            <a:off x="638697" y="746443"/>
            <a:ext cx="10922000" cy="61531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zh-CN" alt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市面上的</a:t>
            </a:r>
            <a:r>
              <a:rPr lang="zh-CN" alt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传统服务</a:t>
            </a:r>
            <a:endParaRPr lang="zh-CN" altLang="en-US" sz="32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pic>
        <p:nvPicPr>
          <p:cNvPr id="10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4270" y="2235835"/>
            <a:ext cx="4440555" cy="2716530"/>
          </a:xfrm>
          <a:prstGeom prst="roundRect">
            <a:avLst>
              <a:gd name="adj" fmla="val 14844"/>
            </a:avLst>
          </a:prstGeom>
          <a:ln>
            <a:noFill/>
            <a:prstDash val="solid"/>
          </a:ln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657" b="9402"/>
          <a:stretch>
            <a:fillRect/>
          </a:stretch>
        </p:blipFill>
        <p:spPr>
          <a:xfrm>
            <a:off x="6875780" y="2235835"/>
            <a:ext cx="4440555" cy="2716530"/>
          </a:xfrm>
          <a:prstGeom prst="roundRect">
            <a:avLst>
              <a:gd name="adj" fmla="val 14844"/>
            </a:avLst>
          </a:prstGeom>
          <a:ln>
            <a:noFill/>
            <a:prstDash val="solid"/>
          </a:ln>
        </p:spPr>
      </p:pic>
      <p:sp>
        <p:nvSpPr>
          <p:cNvPr id="12" name="AutoShape 6"/>
          <p:cNvSpPr/>
          <p:nvPr/>
        </p:nvSpPr>
        <p:spPr>
          <a:xfrm>
            <a:off x="1590040" y="1621155"/>
            <a:ext cx="3549015" cy="61468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5000"/>
              </a:lnSpc>
            </a:pPr>
            <a:r>
              <a:rPr lang="en-US" altLang="zh-CN" sz="2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Life Coach</a:t>
            </a:r>
            <a:endParaRPr lang="en-US" altLang="zh-CN" sz="2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3" name="AutoShape 6"/>
          <p:cNvSpPr/>
          <p:nvPr/>
        </p:nvSpPr>
        <p:spPr>
          <a:xfrm>
            <a:off x="7321550" y="1621155"/>
            <a:ext cx="3549015" cy="61468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05000"/>
              </a:lnSpc>
            </a:pPr>
            <a:r>
              <a:rPr lang="zh-CN" altLang="en-US" sz="24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优势测评</a:t>
            </a:r>
            <a:endParaRPr lang="zh-CN" altLang="en-US" sz="24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4" name="AutoShape 6"/>
          <p:cNvSpPr/>
          <p:nvPr/>
        </p:nvSpPr>
        <p:spPr>
          <a:xfrm>
            <a:off x="1144270" y="4963160"/>
            <a:ext cx="5285740" cy="171894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85750" indent="-285750" algn="l">
              <a:lnSpc>
                <a:spcPct val="135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收费昂贵</a:t>
            </a:r>
            <a:r>
              <a:rPr lang="en-US" altLang="zh-CN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，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单次收费在</a:t>
            </a:r>
            <a:r>
              <a:rPr lang="en-US" altLang="zh-CN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500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人民币以上</a:t>
            </a:r>
            <a:endParaRPr lang="zh-CN" altLang="en-US" sz="16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  <a:p>
            <a:pPr marL="285750" indent="-285750" algn="l">
              <a:lnSpc>
                <a:spcPct val="135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教练水准良莠不齐</a:t>
            </a:r>
            <a:r>
              <a:rPr lang="en-US" altLang="zh-CN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，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非标准化</a:t>
            </a:r>
            <a:endParaRPr lang="zh-CN" altLang="en-US" sz="16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  <a:p>
            <a:pPr marL="285750" indent="-285750" algn="l">
              <a:lnSpc>
                <a:spcPct val="135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难以做到无倾向地为客户提供服务</a:t>
            </a:r>
            <a:endParaRPr lang="zh-CN" altLang="en-US" sz="16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  <a:p>
            <a:pPr marL="285750" indent="-285750" algn="l">
              <a:lnSpc>
                <a:spcPct val="135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教练个人精力有限</a:t>
            </a:r>
            <a:r>
              <a:rPr lang="en-US" altLang="zh-CN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，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练习</a:t>
            </a:r>
            <a:r>
              <a:rPr lang="en-US" altLang="zh-CN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、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日常监督靠客户自觉</a:t>
            </a:r>
            <a:endParaRPr lang="zh-CN" altLang="en-US" sz="16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</p:txBody>
      </p:sp>
      <p:sp>
        <p:nvSpPr>
          <p:cNvPr id="15" name="AutoShape 6"/>
          <p:cNvSpPr/>
          <p:nvPr/>
        </p:nvSpPr>
        <p:spPr>
          <a:xfrm>
            <a:off x="6875145" y="4972685"/>
            <a:ext cx="5286375" cy="171894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no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marL="285750" indent="-285750" algn="l">
              <a:lnSpc>
                <a:spcPct val="135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静态评估</a:t>
            </a:r>
            <a:r>
              <a:rPr lang="en-US" altLang="zh-CN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，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难以动态追踪用户的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变化</a:t>
            </a:r>
            <a:endParaRPr lang="zh-CN" altLang="en-US" sz="16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  <a:p>
            <a:pPr marL="285750" indent="-285750" algn="l">
              <a:lnSpc>
                <a:spcPct val="135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基于翻译</a:t>
            </a:r>
            <a:r>
              <a:rPr lang="en-US" altLang="zh-CN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、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语义理解</a:t>
            </a:r>
            <a:r>
              <a:rPr lang="en-US" altLang="zh-CN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，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可能产生较大偏差</a:t>
            </a:r>
            <a:endParaRPr lang="zh-CN" altLang="en-US" sz="16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  <a:p>
            <a:pPr marL="285750" indent="-285750" algn="l">
              <a:lnSpc>
                <a:spcPct val="135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多次测试中用户容易欺骗问卷</a:t>
            </a:r>
            <a:endParaRPr lang="zh-CN" altLang="en-US" sz="16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  <a:p>
            <a:pPr marL="285750" indent="-285750" algn="l">
              <a:lnSpc>
                <a:spcPct val="135000"/>
              </a:lnSpc>
              <a:buFont typeface="Arial" panose="020B0604020202090204" pitchFamily="34" charset="0"/>
              <a:buChar char="•"/>
            </a:pP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仅提供结果</a:t>
            </a:r>
            <a:r>
              <a:rPr lang="en-US" altLang="zh-CN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，</a:t>
            </a:r>
            <a:r>
              <a:rPr lang="zh-CN" altLang="en-US" sz="16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专业解读较难获取</a:t>
            </a:r>
            <a:endParaRPr lang="zh-CN" altLang="en-US" sz="1600" b="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0555" y="1664335"/>
            <a:ext cx="5521960" cy="5015865"/>
          </a:xfrm>
          <a:prstGeom prst="rect">
            <a:avLst/>
          </a:prstGeom>
          <a:noFill/>
          <a:ln w="3175">
            <a:gradFill>
              <a:gsLst>
                <a:gs pos="0">
                  <a:srgbClr val="89E1EE"/>
                </a:gs>
                <a:gs pos="100000">
                  <a:srgbClr val="FFC3D4"/>
                </a:gs>
              </a:gsLst>
              <a:lin ang="27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79515" y="1664335"/>
            <a:ext cx="5521960" cy="5015865"/>
          </a:xfrm>
          <a:prstGeom prst="rect">
            <a:avLst/>
          </a:prstGeom>
          <a:noFill/>
          <a:ln w="3175">
            <a:gradFill>
              <a:gsLst>
                <a:gs pos="0">
                  <a:srgbClr val="89E1EE"/>
                </a:gs>
                <a:gs pos="100000">
                  <a:srgbClr val="FFC3D4"/>
                </a:gs>
              </a:gsLst>
              <a:lin ang="2700000" scaled="0"/>
            </a:gra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561340" y="1649095"/>
          <a:ext cx="11116945" cy="46507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079625"/>
                <a:gridCol w="2148205"/>
                <a:gridCol w="1814195"/>
                <a:gridCol w="5074920"/>
              </a:tblGrid>
              <a:tr h="760095">
                <a:tc>
                  <a:txBody>
                    <a:bodyPr/>
                    <a:p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WPS灵秀黑" charset="-122"/>
                        <a:ea typeface="WPS灵秀黑" charset="-122"/>
                        <a:cs typeface="Heiti SC Bold" charset="0"/>
                      </a:endParaRPr>
                    </a:p>
                  </a:txBody>
                  <a:tcPr marL="137160" marR="137160" marT="137160" marB="13716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WPS灵秀黑" charset="-122"/>
                          <a:ea typeface="WPS灵秀黑" charset="-122"/>
                          <a:cs typeface="Heiti SC Bold" charset="0"/>
                        </a:rPr>
                        <a:t>Life Coach</a:t>
                      </a:r>
                      <a:endParaRPr lang="en-US" altLang="zh-C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WPS灵秀黑" charset="-122"/>
                        <a:ea typeface="WPS灵秀黑" charset="-122"/>
                        <a:cs typeface="Heiti SC Bold" charset="0"/>
                      </a:endParaRPr>
                    </a:p>
                  </a:txBody>
                  <a:tcPr marL="137160" marR="137160" marT="137160" marB="137160" anchor="ctr" anchorCtr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WPS灵秀黑" charset="-122"/>
                          <a:ea typeface="WPS灵秀黑" charset="-122"/>
                        </a:rPr>
                        <a:t>优势测评</a:t>
                      </a:r>
                      <a:endParaRPr lang="zh-CN" altLang="en-US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WPS灵秀黑" charset="-122"/>
                        <a:ea typeface="WPS灵秀黑" charset="-122"/>
                      </a:endParaRPr>
                    </a:p>
                  </a:txBody>
                  <a:tcPr marL="137160" marR="137160" marT="137160" marB="137160" anchor="ctr" anchorCtr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WPS灵秀黑" charset="-122"/>
                          <a:ea typeface="WPS灵秀黑" charset="-122"/>
                          <a:cs typeface="Heiti SC Bold" charset="0"/>
                        </a:rPr>
                        <a:t>Becoming</a:t>
                      </a:r>
                      <a:endParaRPr lang="en-US" altLang="zh-CN" sz="16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WPS灵秀黑" charset="-122"/>
                        <a:ea typeface="WPS灵秀黑" charset="-122"/>
                        <a:cs typeface="Heiti SC Bold" charset="0"/>
                      </a:endParaRPr>
                    </a:p>
                  </a:txBody>
                  <a:tcPr marL="137160" marR="137160" marT="137160" marB="137160" anchor="ctr" anchorCtr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60095">
                <a:tc>
                  <a:txBody>
                    <a:bodyPr/>
                    <a:p>
                      <a:r>
                        <a:rPr lang="zh-CN" altLang="en-US" sz="1600" b="0">
                          <a:latin typeface="WPS灵秀黑" charset="-122"/>
                          <a:ea typeface="WPS灵秀黑" charset="-122"/>
                        </a:rPr>
                        <a:t>个性化</a:t>
                      </a:r>
                      <a:endParaRPr lang="zh-CN" altLang="en-US" sz="1600" b="0">
                        <a:latin typeface="WPS灵秀黑" charset="-122"/>
                        <a:ea typeface="WPS灵秀黑" charset="-122"/>
                      </a:endParaRPr>
                    </a:p>
                  </a:txBody>
                  <a:tcPr marL="137160" marR="137160" marT="137160" marB="13716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有（存在</a:t>
                      </a:r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倾向）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无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en-US" altLang="zh-CN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 </a:t>
                      </a:r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极个性化</a:t>
                      </a:r>
                      <a:r>
                        <a:rPr lang="en-US" altLang="zh-CN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，AI</a:t>
                      </a:r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驱动建模</a:t>
                      </a:r>
                      <a:r>
                        <a:rPr lang="en-US" altLang="zh-CN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+</a:t>
                      </a:r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持续学习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  <a:cs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</a:tr>
              <a:tr h="760095">
                <a:tc>
                  <a:txBody>
                    <a:bodyPr/>
                    <a:p>
                      <a:r>
                        <a:rPr lang="zh-CN" altLang="en-US" sz="1600" b="0">
                          <a:latin typeface="WPS灵秀黑" charset="-122"/>
                          <a:ea typeface="WPS灵秀黑" charset="-122"/>
                        </a:rPr>
                        <a:t>持续反馈</a:t>
                      </a:r>
                      <a:endParaRPr lang="zh-CN" altLang="en-US" sz="1600" b="0">
                        <a:latin typeface="WPS灵秀黑" charset="-122"/>
                        <a:ea typeface="WPS灵秀黑" charset="-122"/>
                      </a:endParaRPr>
                    </a:p>
                  </a:txBody>
                  <a:tcPr marL="137160" marR="137160" marT="137160" marB="13716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中</a:t>
                      </a:r>
                      <a:endParaRPr lang="en-US" altLang="zh-CN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无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细微行为追踪 </a:t>
                      </a:r>
                      <a:r>
                        <a:rPr lang="en-US" altLang="zh-CN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+ </a:t>
                      </a:r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情绪感知 </a:t>
                      </a:r>
                      <a:r>
                        <a:rPr lang="en-US" altLang="zh-CN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+ </a:t>
                      </a:r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图谱更新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  <a:cs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</a:tr>
              <a:tr h="759460">
                <a:tc>
                  <a:txBody>
                    <a:bodyPr/>
                    <a:p>
                      <a:r>
                        <a:rPr lang="zh-CN" altLang="en-US" sz="1600" b="0">
                          <a:latin typeface="WPS灵秀黑" charset="-122"/>
                          <a:ea typeface="WPS灵秀黑" charset="-122"/>
                        </a:rPr>
                        <a:t>成本</a:t>
                      </a:r>
                      <a:endParaRPr lang="zh-CN" altLang="en-US" sz="1600" b="0">
                        <a:latin typeface="WPS灵秀黑" charset="-122"/>
                        <a:ea typeface="WPS灵秀黑" charset="-122"/>
                      </a:endParaRPr>
                    </a:p>
                  </a:txBody>
                  <a:tcPr marL="137160" marR="137160" marT="137160" marB="13716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极高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中低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低（订阅制），可大规模服务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</a:tr>
              <a:tr h="760730">
                <a:tc>
                  <a:txBody>
                    <a:bodyPr/>
                    <a:p>
                      <a:r>
                        <a:rPr lang="zh-CN" altLang="en-US" sz="1600" b="0">
                          <a:latin typeface="WPS灵秀黑" charset="-122"/>
                          <a:ea typeface="WPS灵秀黑" charset="-122"/>
                        </a:rPr>
                        <a:t>实时性</a:t>
                      </a:r>
                      <a:endParaRPr lang="zh-CN" altLang="en-US" sz="1600" b="0">
                        <a:latin typeface="WPS灵秀黑" charset="-122"/>
                        <a:ea typeface="WPS灵秀黑" charset="-122"/>
                      </a:endParaRPr>
                    </a:p>
                  </a:txBody>
                  <a:tcPr marL="137160" marR="137160" marT="137160" marB="13716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部分</a:t>
                      </a:r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动态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静态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en-US" altLang="zh-CN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 24x7</a:t>
                      </a:r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  <a:cs typeface="Heiti SC Light" panose="02000000000000000000" charset="-122"/>
                        </a:rPr>
                        <a:t>即时互动</a:t>
                      </a:r>
                      <a:endParaRPr lang="en-US" altLang="zh-CN" sz="1600" b="0">
                        <a:latin typeface="Heiti SC Light" panose="02000000000000000000" charset="-122"/>
                        <a:ea typeface="Heiti SC Light" panose="02000000000000000000" charset="-122"/>
                        <a:cs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</a:tr>
              <a:tr h="850265">
                <a:tc>
                  <a:txBody>
                    <a:bodyPr/>
                    <a:p>
                      <a:r>
                        <a:rPr lang="zh-CN" altLang="en-US" sz="1600" b="0">
                          <a:latin typeface="WPS灵秀黑" charset="-122"/>
                          <a:ea typeface="WPS灵秀黑" charset="-122"/>
                        </a:rPr>
                        <a:t>成长路径引导</a:t>
                      </a:r>
                      <a:endParaRPr lang="zh-CN" altLang="en-US" sz="1600" b="0">
                        <a:latin typeface="WPS灵秀黑" charset="-122"/>
                        <a:ea typeface="WPS灵秀黑" charset="-122"/>
                      </a:endParaRPr>
                    </a:p>
                  </a:txBody>
                  <a:tcPr marL="137160" marR="137160" marT="137160" marB="137160" anchor="ctr" anchorCtr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因人而异，依赖教练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无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  <a:tc>
                  <a:txBody>
                    <a:bodyPr/>
                    <a:p>
                      <a:r>
                        <a:rPr lang="zh-CN" altLang="en-US" sz="1600" b="0">
                          <a:latin typeface="Heiti SC Light" panose="02000000000000000000" charset="-122"/>
                          <a:ea typeface="Heiti SC Light" panose="02000000000000000000" charset="-122"/>
                        </a:rPr>
                        <a:t>系统任务化、游戏化模块，路径明确</a:t>
                      </a:r>
                      <a:endParaRPr lang="zh-CN" altLang="en-US" sz="1600" b="0">
                        <a:latin typeface="Heiti SC Light" panose="02000000000000000000" charset="-122"/>
                        <a:ea typeface="Heiti SC Light" panose="02000000000000000000" charset="-122"/>
                      </a:endParaRPr>
                    </a:p>
                  </a:txBody>
                  <a:tcPr marL="137160" marR="137160" marT="137160" marB="137160" anchor="ctr" anchorCtr="0"/>
                </a:tc>
              </a:tr>
            </a:tbl>
          </a:graphicData>
        </a:graphic>
      </p:graphicFrame>
      <p:sp>
        <p:nvSpPr>
          <p:cNvPr id="12" name="AutoShape 6"/>
          <p:cNvSpPr/>
          <p:nvPr/>
        </p:nvSpPr>
        <p:spPr>
          <a:xfrm>
            <a:off x="638697" y="746443"/>
            <a:ext cx="10922000" cy="61531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zh-CN" alt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我们</a:t>
            </a:r>
            <a:r>
              <a:rPr lang="zh-CN" alt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能提供的服务</a:t>
            </a:r>
            <a:endParaRPr lang="zh-CN" altLang="en-US" sz="32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ph type="body" sz="quarter" idx="18" hasCustomPrompt="1"/>
          </p:nvPr>
        </p:nvSpPr>
        <p:spPr>
          <a:xfrm>
            <a:off x="565625" y="3711871"/>
            <a:ext cx="3352800" cy="1391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245000"/>
              </a:lnSpc>
            </a:pPr>
            <a:r>
              <a:rPr lang="en-US" altLang="zh-CN" sz="1800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+mn-ea"/>
              </a:rPr>
              <a:t>AI</a:t>
            </a:r>
            <a:r>
              <a:rPr lang="zh-CN" altLang="en-US" sz="1800">
                <a:solidFill>
                  <a:schemeClr val="tx1">
                    <a:lumMod val="75000"/>
                    <a:lumOff val="25000"/>
                    <a:alpha val="100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+mn-ea"/>
              </a:rPr>
              <a:t>驱动的伙伴关系</a:t>
            </a:r>
            <a:endParaRPr lang="zh-CN" altLang="en-US" sz="1800" b="0">
              <a:solidFill>
                <a:schemeClr val="tx1">
                  <a:lumMod val="75000"/>
                  <a:lumOff val="25000"/>
                  <a:alpha val="10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+mn-ea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b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提供基于</a:t>
            </a:r>
            <a:r>
              <a:rPr lang="en-US" altLang="zh-CN" b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AI</a:t>
            </a:r>
            <a:r>
              <a:rPr lang="zh-CN" altLang="en-US" b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的智能伙伴</a:t>
            </a:r>
            <a:endParaRPr lang="zh-CN" altLang="en-US" b="0">
              <a:solidFill>
                <a:schemeClr val="tx1">
                  <a:lumMod val="50000"/>
                  <a:lumOff val="50000"/>
                  <a:alpha val="10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+mn-ea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b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引导用户进行自我目标觉察</a:t>
            </a:r>
            <a:endParaRPr lang="zh-CN" altLang="en-US" sz="1600" b="0" i="0" u="none" strike="noStrike">
              <a:solidFill>
                <a:schemeClr val="tx1">
                  <a:lumMod val="50000"/>
                  <a:lumOff val="50000"/>
                  <a:alpha val="10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+mn-ea"/>
            </a:endParaRPr>
          </a:p>
        </p:txBody>
      </p:sp>
      <p:sp>
        <p:nvSpPr>
          <p:cNvPr id="3" name="AutoShape 3"/>
          <p:cNvSpPr/>
          <p:nvPr>
            <p:ph type="body" sz="quarter" idx="19" hasCustomPrompt="1"/>
          </p:nvPr>
        </p:nvSpPr>
        <p:spPr>
          <a:xfrm>
            <a:off x="635000" y="784543"/>
            <a:ext cx="5257800" cy="61531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解决方案</a:t>
            </a:r>
            <a:endParaRPr lang="en-US" sz="32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687778" y="2887283"/>
            <a:ext cx="3083367" cy="1094273"/>
          </a:xfrm>
          <a:prstGeom prst="roundRect">
            <a:avLst>
              <a:gd name="adj" fmla="val 18569"/>
            </a:avLst>
          </a:prstGeom>
          <a:solidFill>
            <a:srgbClr val="E4D4FF">
              <a:alpha val="48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Noto Sans SC"/>
              </a:rPr>
              <a:t>先知Agent</a:t>
            </a:r>
            <a:endParaRPr lang="en-US" sz="25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4344478" y="2887283"/>
            <a:ext cx="3083367" cy="1094273"/>
          </a:xfrm>
          <a:prstGeom prst="roundRect">
            <a:avLst>
              <a:gd name="adj" fmla="val 18569"/>
            </a:avLst>
          </a:prstGeom>
          <a:solidFill>
            <a:srgbClr val="D5F6F0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zh-CN" altLang="en-US" sz="25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目标跟踪</a:t>
            </a:r>
            <a:endParaRPr lang="zh-CN" altLang="en-US" sz="25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021850" y="2887283"/>
            <a:ext cx="3083367" cy="1094273"/>
          </a:xfrm>
          <a:prstGeom prst="roundRect">
            <a:avLst>
              <a:gd name="adj" fmla="val 18569"/>
            </a:avLst>
          </a:prstGeom>
          <a:solidFill>
            <a:srgbClr val="FAF1D1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5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成就体系</a:t>
            </a:r>
            <a:endParaRPr lang="en-US" sz="25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4216400" y="3695680"/>
            <a:ext cx="3352800" cy="174752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245000"/>
              </a:lnSpc>
              <a:defRPr/>
            </a:pP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sym typeface="+mn-ea"/>
              </a:rPr>
              <a:t>目标量化与任务拆解</a:t>
            </a:r>
            <a:endParaRPr lang="en-US" sz="18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Noto Sans SC"/>
              <a:sym typeface="Noto Sans SC"/>
            </a:endParaRPr>
          </a:p>
          <a:p>
            <a:pPr indent="0" algn="ctr">
              <a:lnSpc>
                <a:spcPct val="145000"/>
              </a:lnSpc>
              <a:defRPr/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帮助用户将抽象目标量化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  <a:p>
            <a:pPr indent="0" algn="ctr">
              <a:lnSpc>
                <a:spcPct val="145000"/>
              </a:lnSpc>
              <a:defRPr/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细化为具体的、可执行的任务</a:t>
            </a:r>
            <a:endParaRPr lang="en-US" sz="1600" i="0" u="none" strike="noStrike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Noto Sans SC"/>
              <a:sym typeface="Noto Sans SC"/>
            </a:endParaRPr>
          </a:p>
          <a:p>
            <a:pPr indent="0" algn="ctr">
              <a:lnSpc>
                <a:spcPct val="145000"/>
              </a:lnSpc>
              <a:defRPr/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持续监督用户完成任务</a:t>
            </a:r>
            <a:endParaRPr lang="zh-CN" altLang="en-US" sz="1600" i="0" u="none" strike="noStrike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Noto Sans SC"/>
              <a:sym typeface="+mn-ea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56100" y="2270825"/>
            <a:ext cx="3352800" cy="44196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zh-CN" altLang="en-US" sz="23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觉察</a:t>
            </a:r>
            <a:endParaRPr lang="zh-CN" altLang="en-US" sz="23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7882777" y="3695680"/>
            <a:ext cx="3352800" cy="174752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245000"/>
              </a:lnSpc>
              <a:defRPr/>
            </a:pPr>
            <a:r>
              <a:rPr lang="zh-C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sym typeface="+mn-ea"/>
              </a:rPr>
              <a:t>可视化个人能力图谱</a:t>
            </a:r>
            <a:endParaRPr lang="en-US" sz="18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  <a:p>
            <a:pPr indent="0" algn="ctr">
              <a:lnSpc>
                <a:spcPct val="145000"/>
              </a:lnSpc>
              <a:defRPr/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提供直观的个人能力图谱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  <a:p>
            <a:pPr indent="0" algn="ctr">
              <a:lnSpc>
                <a:spcPct val="145000"/>
              </a:lnSpc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展现用户技能和成长的动态变化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</a:endParaRPr>
          </a:p>
          <a:p>
            <a:pPr indent="0" algn="ctr">
              <a:lnSpc>
                <a:spcPct val="145000"/>
              </a:lnSpc>
            </a:pPr>
            <a:r>
              <a:rPr lang="en-US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Noto Sans SC"/>
                <a:sym typeface="Noto Sans SC"/>
              </a:rPr>
              <a:t>完成节点，获得实物徽章奖励</a:t>
            </a:r>
            <a:endParaRPr lang="en-US" sz="1600" i="0" u="none" strike="noStrike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Noto Sans SC"/>
              <a:sym typeface="Noto Sans SC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4216400" y="2270825"/>
            <a:ext cx="3352800" cy="44196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zh-CN" altLang="en-US" sz="23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行动</a:t>
            </a:r>
            <a:endParaRPr lang="zh-CN" altLang="en-US" sz="23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7882777" y="2270825"/>
            <a:ext cx="3352800" cy="441960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zh-CN" altLang="en-US" sz="2300" b="1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改变</a:t>
            </a:r>
            <a:endParaRPr lang="zh-CN" altLang="en-US" sz="2300" b="1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5000" y="1447800"/>
            <a:ext cx="6096000" cy="437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25000"/>
              </a:lnSpc>
              <a:defRPr/>
            </a:pPr>
            <a:r>
              <a:rPr lang="en-US" altLang="zh-CN" sz="180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AI</a:t>
            </a:r>
            <a:r>
              <a: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驱动的自我成长陪伴者</a:t>
            </a:r>
            <a:endParaRPr lang="zh-CN" altLang="en-US" sz="1800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>
            <p:ph type="body" sz="quarter" idx="46" hasCustomPrompt="1"/>
          </p:nvPr>
        </p:nvSpPr>
        <p:spPr>
          <a:xfrm>
            <a:off x="1162050" y="413288"/>
            <a:ext cx="9867900" cy="61531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zh-CN" alt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产品</a:t>
            </a:r>
            <a:r>
              <a:rPr lang="en-US" altLang="zh-CN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Demo</a:t>
            </a:r>
            <a:endParaRPr lang="en-US" altLang="zh-CN" sz="32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b="1468"/>
          <a:stretch>
            <a:fillRect/>
          </a:stretch>
        </p:blipFill>
        <p:spPr>
          <a:xfrm>
            <a:off x="4748530" y="1321435"/>
            <a:ext cx="2496185" cy="5110480"/>
          </a:xfrm>
          <a:prstGeom prst="roundRect">
            <a:avLst/>
          </a:prstGeom>
          <a:effectLst>
            <a:outerShdw blurRad="279400" dist="152400" dir="2700000" sx="101000" sy="101000" algn="tl" rotWithShape="0">
              <a:schemeClr val="tx1">
                <a:lumMod val="65000"/>
                <a:lumOff val="35000"/>
                <a:alpha val="69000"/>
              </a:scheme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1145" y="1321435"/>
            <a:ext cx="2496185" cy="5110480"/>
          </a:xfrm>
          <a:prstGeom prst="roundRect">
            <a:avLst/>
          </a:prstGeom>
          <a:effectLst>
            <a:outerShdw blurRad="279400" dist="152400" dir="2700000" sx="101000" sy="101000" algn="tl" rotWithShape="0">
              <a:schemeClr val="tx1">
                <a:lumMod val="65000"/>
                <a:lumOff val="35000"/>
                <a:alpha val="69000"/>
              </a:scheme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b="5458"/>
          <a:stretch>
            <a:fillRect/>
          </a:stretch>
        </p:blipFill>
        <p:spPr>
          <a:xfrm>
            <a:off x="7955915" y="1321435"/>
            <a:ext cx="2496820" cy="5110480"/>
          </a:xfrm>
          <a:prstGeom prst="roundRect">
            <a:avLst/>
          </a:prstGeom>
          <a:effectLst>
            <a:outerShdw blurRad="279400" dist="152400" dir="2700000" sx="101000" sy="101000" algn="tl" rotWithShape="0">
              <a:schemeClr val="tx1">
                <a:lumMod val="65000"/>
                <a:lumOff val="35000"/>
                <a:alpha val="69000"/>
              </a:schemeClr>
            </a:outerShdw>
          </a:effec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AutoShape 6"/>
          <p:cNvSpPr/>
          <p:nvPr/>
        </p:nvSpPr>
        <p:spPr>
          <a:xfrm>
            <a:off x="1162050" y="413288"/>
            <a:ext cx="9867900" cy="61531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3200" b="1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zh-CN" altLang="en-US" sz="320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业务架构</a:t>
            </a:r>
            <a:endParaRPr lang="zh-CN" altLang="en-US" sz="3200" i="0" u="none" strike="noStrike">
              <a:solidFill>
                <a:schemeClr val="tx1">
                  <a:lumMod val="75000"/>
                  <a:lumOff val="25000"/>
                </a:schemeClr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2685" y="1170305"/>
            <a:ext cx="986726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8719185" y="1673225"/>
            <a:ext cx="3353435" cy="46761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243840" y="1673225"/>
            <a:ext cx="7571105" cy="46761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AutoShape 2"/>
          <p:cNvSpPr/>
          <p:nvPr>
            <p:ph type="body" sz="quarter" idx="18" hasCustomPrompt="1"/>
          </p:nvPr>
        </p:nvSpPr>
        <p:spPr>
          <a:xfrm>
            <a:off x="1313831" y="3197983"/>
            <a:ext cx="335280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zh-CN" altLang="en-US" sz="1600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部分功能模块付费解锁</a:t>
            </a:r>
            <a:endParaRPr lang="zh-CN" altLang="en-US" sz="1600" b="0" i="0" u="none" strike="noStrike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</p:txBody>
      </p:sp>
      <p:sp>
        <p:nvSpPr>
          <p:cNvPr id="3" name="AutoShape 3"/>
          <p:cNvSpPr/>
          <p:nvPr>
            <p:ph type="body" sz="quarter" idx="19" hasCustomPrompt="1"/>
          </p:nvPr>
        </p:nvSpPr>
        <p:spPr>
          <a:xfrm>
            <a:off x="635000" y="784543"/>
            <a:ext cx="5257800" cy="61531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25000"/>
              </a:lnSpc>
              <a:defRPr sz="3200" b="1" i="0" u="none" strike="noStrike" spc="0">
                <a:solidFill>
                  <a:srgbClr val="494949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l">
              <a:lnSpc>
                <a:spcPct val="125000"/>
              </a:lnSpc>
            </a:pPr>
            <a:r>
              <a:rPr lang="en-US" sz="3200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商业模式</a:t>
            </a:r>
            <a:endParaRPr lang="en-US" sz="3200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747218" y="2490470"/>
            <a:ext cx="2486025" cy="628015"/>
          </a:xfrm>
          <a:prstGeom prst="roundRect">
            <a:avLst>
              <a:gd name="adj" fmla="val 18569"/>
            </a:avLst>
          </a:prstGeom>
          <a:solidFill>
            <a:srgbClr val="E4D4FF">
              <a:alpha val="48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产品订阅</a:t>
            </a:r>
            <a:endParaRPr lang="en-US" sz="2000" b="1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4704413" y="4265930"/>
            <a:ext cx="2486025" cy="628015"/>
          </a:xfrm>
          <a:prstGeom prst="roundRect">
            <a:avLst>
              <a:gd name="adj" fmla="val 18569"/>
            </a:avLst>
          </a:prstGeom>
          <a:solidFill>
            <a:srgbClr val="D5F6F0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lstStyle/>
          <a:p>
            <a:pPr indent="0" algn="ctr">
              <a:lnSpc>
                <a:spcPct val="125000"/>
              </a:lnSpc>
              <a:defRPr/>
            </a:pPr>
            <a:r>
              <a:rPr lang="en-US" sz="2000" b="1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周边售卖</a:t>
            </a:r>
            <a:endParaRPr lang="en-US" sz="2000" b="1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4271026" y="4989000"/>
            <a:ext cx="3352800" cy="61531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  <a:sym typeface="Noto Sans SC"/>
              </a:rPr>
              <a:t>完成英雄试炼获得徽章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Medium" panose="02000000000000000000" charset="-122"/>
            </a:endParaRPr>
          </a:p>
          <a:p>
            <a:pPr indent="0" algn="ctr">
              <a:lnSpc>
                <a:spcPct val="125000"/>
              </a:lnSpc>
            </a:pPr>
            <a:r>
              <a:rPr lang="zh-CN" altLang="en-US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  <a:sym typeface="Noto Sans SC"/>
              </a:rPr>
              <a:t>定制</a:t>
            </a:r>
            <a:r>
              <a:rPr lang="en-US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  <a:sym typeface="Noto Sans SC"/>
              </a:rPr>
              <a:t>徽章售卖</a:t>
            </a:r>
            <a:endParaRPr lang="en-US" sz="1600" i="0" u="none" strike="noStrike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Medium" panose="02000000000000000000" charset="-122"/>
              <a:sym typeface="Noto Sans SC"/>
            </a:endParaRPr>
          </a:p>
        </p:txBody>
      </p:sp>
      <p:sp>
        <p:nvSpPr>
          <p:cNvPr id="11" name="AutoShape 4"/>
          <p:cNvSpPr/>
          <p:nvPr/>
        </p:nvSpPr>
        <p:spPr>
          <a:xfrm>
            <a:off x="4704413" y="2490470"/>
            <a:ext cx="2486025" cy="628015"/>
          </a:xfrm>
          <a:prstGeom prst="roundRect">
            <a:avLst>
              <a:gd name="adj" fmla="val 18569"/>
            </a:avLst>
          </a:prstGeom>
          <a:solidFill>
            <a:srgbClr val="E4D4FF">
              <a:alpha val="48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p>
            <a:pPr indent="0" algn="ctr">
              <a:lnSpc>
                <a:spcPct val="125000"/>
              </a:lnSpc>
              <a:defRPr/>
            </a:pPr>
            <a:r>
              <a:rPr lang="zh-CN" altLang="en-US" sz="2000" b="1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教练分销</a:t>
            </a:r>
            <a:endParaRPr lang="zh-CN" altLang="en-US" sz="2000" b="1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3" name="AutoShape 2"/>
          <p:cNvSpPr/>
          <p:nvPr/>
        </p:nvSpPr>
        <p:spPr>
          <a:xfrm>
            <a:off x="4271026" y="3197666"/>
            <a:ext cx="3352800" cy="61531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125000"/>
              </a:lnSpc>
              <a:defRPr sz="1600" b="1" i="0" u="none" strike="noStrike" spc="0">
                <a:solidFill>
                  <a:srgbClr val="9B9EA2">
                    <a:alpha val="100000"/>
                  </a:srgbClr>
                </a:solidFill>
                <a:latin typeface="Noto Sans SC"/>
              </a:defRPr>
            </a:lvl1pPr>
          </a:lstStyle>
          <a:p>
            <a:pPr indent="0" algn="ctr">
              <a:lnSpc>
                <a:spcPct val="125000"/>
              </a:lnSpc>
            </a:pPr>
            <a:r>
              <a:rPr lang="zh-CN" altLang="en-US" sz="1600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教练端工具免费</a:t>
            </a:r>
            <a:endParaRPr lang="zh-CN" altLang="en-US" sz="1600" b="0" i="0" u="none" strike="noStrike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  <a:p>
            <a:pPr indent="0" algn="ctr">
              <a:lnSpc>
                <a:spcPct val="125000"/>
              </a:lnSpc>
            </a:pPr>
            <a:r>
              <a:rPr lang="zh-CN" altLang="en-US" sz="1600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Noto Sans SC"/>
              </a:rPr>
              <a:t>教练分销获得分成</a:t>
            </a:r>
            <a:endParaRPr lang="zh-CN" altLang="en-US" sz="1600" b="0" i="0" u="none" strike="noStrike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Noto Sans SC"/>
            </a:endParaRPr>
          </a:p>
        </p:txBody>
      </p:sp>
      <p:sp>
        <p:nvSpPr>
          <p:cNvPr id="16" name="AutoShape 5"/>
          <p:cNvSpPr/>
          <p:nvPr/>
        </p:nvSpPr>
        <p:spPr>
          <a:xfrm>
            <a:off x="1747218" y="4265930"/>
            <a:ext cx="2486025" cy="628015"/>
          </a:xfrm>
          <a:prstGeom prst="roundRect">
            <a:avLst>
              <a:gd name="adj" fmla="val 18569"/>
            </a:avLst>
          </a:prstGeom>
          <a:solidFill>
            <a:srgbClr val="D5F6F0">
              <a:alpha val="100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p>
            <a:pPr indent="0" algn="ctr">
              <a:lnSpc>
                <a:spcPct val="125000"/>
              </a:lnSpc>
              <a:defRPr/>
            </a:pPr>
            <a:r>
              <a:rPr lang="zh-CN" altLang="en-US" sz="2000" b="1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专业内容</a:t>
            </a:r>
            <a:endParaRPr lang="zh-CN" altLang="en-US" sz="2000" b="1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17" name="AutoShape 6"/>
          <p:cNvSpPr/>
          <p:nvPr/>
        </p:nvSpPr>
        <p:spPr>
          <a:xfrm>
            <a:off x="1313831" y="4989000"/>
            <a:ext cx="3352800" cy="615315"/>
          </a:xfrm>
          <a:prstGeom prst="rect">
            <a:avLst/>
          </a:prstGeom>
          <a:noFill/>
          <a:ln w="25400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p>
            <a:pPr indent="0" algn="ctr">
              <a:lnSpc>
                <a:spcPct val="125000"/>
              </a:lnSpc>
              <a:defRPr/>
            </a:pPr>
            <a:r>
              <a:rPr lang="zh-CN" altLang="en-US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  <a:sym typeface="Noto Sans SC"/>
              </a:rPr>
              <a:t>引入心理学</a:t>
            </a:r>
            <a:r>
              <a:rPr lang="en-US" altLang="zh-CN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  <a:sym typeface="Noto Sans SC"/>
              </a:rPr>
              <a:t>、</a:t>
            </a:r>
            <a:r>
              <a:rPr lang="zh-CN" altLang="en-US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  <a:sym typeface="Noto Sans SC"/>
              </a:rPr>
              <a:t>技能</a:t>
            </a:r>
            <a:r>
              <a:rPr lang="en-US" altLang="zh-CN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  <a:sym typeface="Noto Sans SC"/>
              </a:rPr>
              <a:t>、</a:t>
            </a:r>
            <a:r>
              <a:rPr lang="zh-CN" altLang="en-US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  <a:sym typeface="Noto Sans SC"/>
              </a:rPr>
              <a:t>健康领域</a:t>
            </a:r>
            <a:endParaRPr lang="zh-CN" altLang="en-US" sz="1600" i="0" u="none" strike="noStrike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Medium" panose="02000000000000000000" charset="-122"/>
              <a:sym typeface="Noto Sans SC"/>
            </a:endParaRPr>
          </a:p>
          <a:p>
            <a:pPr indent="0" algn="ctr">
              <a:lnSpc>
                <a:spcPct val="125000"/>
              </a:lnSpc>
              <a:defRPr/>
            </a:pPr>
            <a:r>
              <a:rPr lang="zh-CN" altLang="en-US" sz="160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cs typeface="Heiti SC Medium" panose="02000000000000000000" charset="-122"/>
                <a:sym typeface="Noto Sans SC"/>
              </a:rPr>
              <a:t>专业数据</a:t>
            </a:r>
            <a:endParaRPr lang="zh-CN" altLang="en-US" sz="1600" i="0" u="none" strike="noStrike">
              <a:solidFill>
                <a:schemeClr val="tx1">
                  <a:lumMod val="50000"/>
                  <a:lumOff val="50000"/>
                </a:schemeClr>
              </a:solidFill>
              <a:latin typeface="Heiti SC Light" panose="02000000000000000000" charset="-122"/>
              <a:ea typeface="Heiti SC Light" panose="02000000000000000000" charset="-122"/>
              <a:cs typeface="Heiti SC Medium" panose="02000000000000000000" charset="-122"/>
              <a:sym typeface="Noto Sans SC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469130" y="2165350"/>
            <a:ext cx="0" cy="371221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29" idx="3"/>
          </p:cNvCxnSpPr>
          <p:nvPr/>
        </p:nvCxnSpPr>
        <p:spPr>
          <a:xfrm flipH="1" flipV="1">
            <a:off x="1733550" y="3951605"/>
            <a:ext cx="5532120" cy="444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204710" y="3813175"/>
            <a:ext cx="704850" cy="276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情绪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49985" y="3813175"/>
            <a:ext cx="583565" cy="276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实用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63035" y="1895475"/>
            <a:ext cx="1012825" cy="276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标准化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963035" y="5877560"/>
            <a:ext cx="1012825" cy="276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WPS灵秀黑" charset="-122"/>
                <a:ea typeface="WPS灵秀黑" charset="-122"/>
              </a:rPr>
              <a:t>个性化</a:t>
            </a:r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  <a:latin typeface="WPS灵秀黑" charset="-122"/>
              <a:ea typeface="WPS灵秀黑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27050" y="2291715"/>
            <a:ext cx="582930" cy="33127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C</a:t>
            </a:r>
            <a:r>
              <a:rPr lang="zh-CN" altLang="en-US" sz="32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端</a:t>
            </a:r>
            <a:endParaRPr lang="zh-CN" altLang="en-US" sz="320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1217275" y="2207895"/>
            <a:ext cx="582930" cy="33127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B</a:t>
            </a:r>
            <a:r>
              <a:rPr lang="zh-CN" altLang="en-US" sz="320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端</a:t>
            </a:r>
            <a:endParaRPr lang="zh-CN" altLang="en-US" sz="320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sp>
        <p:nvSpPr>
          <p:cNvPr id="34" name="AutoShape 4"/>
          <p:cNvSpPr/>
          <p:nvPr/>
        </p:nvSpPr>
        <p:spPr>
          <a:xfrm>
            <a:off x="9004300" y="2313940"/>
            <a:ext cx="2010410" cy="628015"/>
          </a:xfrm>
          <a:prstGeom prst="roundRect">
            <a:avLst>
              <a:gd name="adj" fmla="val 18569"/>
            </a:avLst>
          </a:prstGeom>
          <a:solidFill>
            <a:srgbClr val="E4D4FF">
              <a:alpha val="48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p>
            <a:pPr indent="0" algn="ctr">
              <a:lnSpc>
                <a:spcPct val="125000"/>
              </a:lnSpc>
              <a:defRPr/>
            </a:pPr>
            <a:r>
              <a:rPr lang="zh-CN" altLang="en-US" sz="2000" b="1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企业人力</a:t>
            </a:r>
            <a:endParaRPr lang="zh-CN" altLang="en-US" sz="2000" b="1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35" name="AutoShape 4"/>
          <p:cNvSpPr/>
          <p:nvPr/>
        </p:nvSpPr>
        <p:spPr>
          <a:xfrm>
            <a:off x="9004300" y="3152775"/>
            <a:ext cx="2010410" cy="628015"/>
          </a:xfrm>
          <a:prstGeom prst="roundRect">
            <a:avLst>
              <a:gd name="adj" fmla="val 18569"/>
            </a:avLst>
          </a:prstGeom>
          <a:solidFill>
            <a:srgbClr val="E4D4FF">
              <a:alpha val="48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p>
            <a:pPr indent="0" algn="ctr">
              <a:lnSpc>
                <a:spcPct val="125000"/>
              </a:lnSpc>
              <a:defRPr/>
            </a:pPr>
            <a:r>
              <a:rPr lang="zh-CN" altLang="en-US" sz="2000" b="1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招聘平台</a:t>
            </a:r>
            <a:endParaRPr lang="zh-CN" altLang="en-US" sz="2000" b="1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36" name="AutoShape 4"/>
          <p:cNvSpPr/>
          <p:nvPr/>
        </p:nvSpPr>
        <p:spPr>
          <a:xfrm>
            <a:off x="9008110" y="4022725"/>
            <a:ext cx="2010410" cy="628015"/>
          </a:xfrm>
          <a:prstGeom prst="roundRect">
            <a:avLst>
              <a:gd name="adj" fmla="val 18569"/>
            </a:avLst>
          </a:prstGeom>
          <a:solidFill>
            <a:srgbClr val="E4D4FF">
              <a:alpha val="48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p>
            <a:pPr indent="0" algn="ctr">
              <a:lnSpc>
                <a:spcPct val="125000"/>
              </a:lnSpc>
              <a:defRPr/>
            </a:pPr>
            <a:r>
              <a:rPr lang="zh-CN" altLang="en-US" sz="2000" b="1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教练平台</a:t>
            </a:r>
            <a:endParaRPr lang="zh-CN" altLang="en-US" sz="2000" b="1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44" name="AutoShape 4"/>
          <p:cNvSpPr/>
          <p:nvPr/>
        </p:nvSpPr>
        <p:spPr>
          <a:xfrm>
            <a:off x="9008110" y="4892675"/>
            <a:ext cx="2010410" cy="628015"/>
          </a:xfrm>
          <a:prstGeom prst="roundRect">
            <a:avLst>
              <a:gd name="adj" fmla="val 18569"/>
            </a:avLst>
          </a:prstGeom>
          <a:solidFill>
            <a:srgbClr val="E4D4FF">
              <a:alpha val="48000"/>
            </a:srgbClr>
          </a:solidFill>
          <a:ln w="25400">
            <a:noFill/>
            <a:prstDash val="solid"/>
          </a:ln>
        </p:spPr>
        <p:txBody>
          <a:bodyPr lIns="63500" tIns="63500" rIns="63500" bIns="63500" rtlCol="0" anchor="ctr"/>
          <a:p>
            <a:pPr indent="0" algn="ctr">
              <a:lnSpc>
                <a:spcPct val="125000"/>
              </a:lnSpc>
              <a:defRPr/>
            </a:pPr>
            <a:r>
              <a:rPr lang="zh-CN" altLang="en-US" sz="2000" b="1" i="0" u="none" strike="noStrike">
                <a:solidFill>
                  <a:srgbClr val="494949"/>
                </a:solidFill>
                <a:latin typeface="Heiti SC Medium" panose="02000000000000000000" charset="-122"/>
                <a:ea typeface="Heiti SC Medium" panose="02000000000000000000" charset="-122"/>
                <a:cs typeface="Noto Sans SC"/>
                <a:sym typeface="Noto Sans SC"/>
              </a:rPr>
              <a:t>培训机构</a:t>
            </a:r>
            <a:endParaRPr lang="zh-CN" altLang="en-US" sz="2000" b="1" i="0" u="none" strike="noStrike">
              <a:solidFill>
                <a:srgbClr val="494949"/>
              </a:solidFill>
              <a:latin typeface="Heiti SC Medium" panose="02000000000000000000" charset="-122"/>
              <a:ea typeface="Heiti SC Medium" panose="02000000000000000000" charset="-122"/>
              <a:cs typeface="Noto Sans SC"/>
              <a:sym typeface="Noto Sans SC"/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7984490" y="2207895"/>
            <a:ext cx="659765" cy="342074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latin typeface="Heiti SC Bold" charset="0"/>
                <a:ea typeface="Heiti SC Bold" charset="0"/>
              </a:rPr>
              <a:t>数据</a:t>
            </a:r>
            <a:endParaRPr lang="zh-CN" altLang="en-US" sz="2400" b="1">
              <a:latin typeface="Heiti SC Bold" charset="0"/>
              <a:ea typeface="Heiti SC Bold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DIAGRAM_VIRTUALLY_FRAME" val="{&quot;height&quot;:303.1744881889764,&quot;left&quot;:23.4,&quot;top&quot;:152.8,&quot;width&quot;:876.6}"/>
</p:tagLst>
</file>

<file path=ppt/tags/tag10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11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12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13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14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15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16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17.xml><?xml version="1.0" encoding="utf-8"?>
<p:tagLst xmlns:p="http://schemas.openxmlformats.org/presentationml/2006/main">
  <p:tag name="KSO_WM_UNIT_PLACING_PICTURE_USER_VIEWPORT" val="{&quot;height&quot;:4278,&quot;width&quot;:6993}"/>
</p:tagLst>
</file>

<file path=ppt/tags/tag18.xml><?xml version="1.0" encoding="utf-8"?>
<p:tagLst xmlns:p="http://schemas.openxmlformats.org/presentationml/2006/main">
  <p:tag name="KSO_WM_UNIT_PLACING_PICTURE_USER_VIEWPORT" val="{&quot;height&quot;:4278,&quot;width&quot;:6993}"/>
</p:tagLst>
</file>

<file path=ppt/tags/tag19.xml><?xml version="1.0" encoding="utf-8"?>
<p:tagLst xmlns:p="http://schemas.openxmlformats.org/presentationml/2006/main">
  <p:tag name="TABLE_ENDDRAG_ORIGIN_RECT" val="871*339"/>
  <p:tag name="TABLE_ENDDRAG_RECT" val="88*150*871*339"/>
</p:tagLst>
</file>

<file path=ppt/tags/tag2.xml><?xml version="1.0" encoding="utf-8"?>
<p:tagLst xmlns:p="http://schemas.openxmlformats.org/presentationml/2006/main">
  <p:tag name="KSO_WM_DIAGRAM_VIRTUALLY_FRAME" val="{&quot;height&quot;:303.1744881889764,&quot;left&quot;:23.4,&quot;top&quot;:152.8,&quot;width&quot;:876.6}"/>
</p:tagLst>
</file>

<file path=ppt/tags/tag20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21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22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23.xml><?xml version="1.0" encoding="utf-8"?>
<p:tagLst xmlns:p="http://schemas.openxmlformats.org/presentationml/2006/main">
  <p:tag name="KSO_WM_DIAGRAM_VIRTUALLY_FRAME" val="{&quot;height&quot;:122.33763779527563,&quot;left&quot;:16.13110236220472,&quot;top&quot;:334.2029921259842,&quot;width&quot;:928.6877952755906}"/>
</p:tagLst>
</file>

<file path=ppt/tags/tag24.xml><?xml version="1.0" encoding="utf-8"?>
<p:tagLst xmlns:p="http://schemas.openxmlformats.org/presentationml/2006/main">
  <p:tag name="KSO_WM_DIAGRAM_VIRTUALLY_FRAME" val="{&quot;height&quot;:122.33763779527563,&quot;left&quot;:16.13110236220472,&quot;top&quot;:334.2029921259842,&quot;width&quot;:928.6877952755906}"/>
</p:tagLst>
</file>

<file path=ppt/tags/tag25.xml><?xml version="1.0" encoding="utf-8"?>
<p:tagLst xmlns:p="http://schemas.openxmlformats.org/presentationml/2006/main">
  <p:tag name="KSO_WM_DIAGRAM_VIRTUALLY_FRAME" val="{&quot;height&quot;:122.33763779527563,&quot;left&quot;:16.13110236220472,&quot;top&quot;:334.2029921259842,&quot;width&quot;:928.6877952755906}"/>
</p:tagLst>
</file>

<file path=ppt/tags/tag26.xml><?xml version="1.0" encoding="utf-8"?>
<p:tagLst xmlns:p="http://schemas.openxmlformats.org/presentationml/2006/main">
  <p:tag name="KSO_WM_DIAGRAM_VIRTUALLY_FRAME" val="{&quot;height&quot;:122.33763779527563,&quot;left&quot;:16.13110236220472,&quot;top&quot;:334.2029921259842,&quot;width&quot;:928.6877952755906}"/>
</p:tagLst>
</file>

<file path=ppt/tags/tag27.xml><?xml version="1.0" encoding="utf-8"?>
<p:tagLst xmlns:p="http://schemas.openxmlformats.org/presentationml/2006/main">
  <p:tag name="KSO_WM_DIAGRAM_VIRTUALLY_FRAME" val="{&quot;height&quot;:122.33763779527563,&quot;left&quot;:16.13110236220472,&quot;top&quot;:334.2029921259842,&quot;width&quot;:928.6877952755906}"/>
</p:tagLst>
</file>

<file path=ppt/tags/tag28.xml><?xml version="1.0" encoding="utf-8"?>
<p:tagLst xmlns:p="http://schemas.openxmlformats.org/presentationml/2006/main">
  <p:tag name="KSO_WM_DIAGRAM_VIRTUALLY_FRAME" val="{&quot;height&quot;:122.33763779527563,&quot;left&quot;:16.13110236220472,&quot;top&quot;:334.2029921259842,&quot;width&quot;:928.6877952755906}"/>
</p:tagLst>
</file>

<file path=ppt/tags/tag29.xml><?xml version="1.0" encoding="utf-8"?>
<p:tagLst xmlns:p="http://schemas.openxmlformats.org/presentationml/2006/main">
  <p:tag name="resource_record_key" val="{&quot;13&quot;:[20469026,4650227,4721720,4705195],&quot;29&quot;:[50000133],&quot;8&quot;:[20476842,50052901,20476823,20476816,20476527,20476809,20476926]}"/>
</p:tagLst>
</file>

<file path=ppt/tags/tag3.xml><?xml version="1.0" encoding="utf-8"?>
<p:tagLst xmlns:p="http://schemas.openxmlformats.org/presentationml/2006/main">
  <p:tag name="KSO_WM_DIAGRAM_VIRTUALLY_FRAME" val="{&quot;height&quot;:303.1744881889764,&quot;left&quot;:23.4,&quot;top&quot;:152.8,&quot;width&quot;:876.6}"/>
</p:tagLst>
</file>

<file path=ppt/tags/tag4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5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6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7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8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ags/tag9.xml><?xml version="1.0" encoding="utf-8"?>
<p:tagLst xmlns:p="http://schemas.openxmlformats.org/presentationml/2006/main">
  <p:tag name="KSO_WM_DIAGRAM_VIRTUALLY_FRAME" val="{&quot;height&quot;:320.9244881889764,&quot;left&quot;:23.4,&quot;top&quot;:135.05,&quot;width&quot;:893.4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0_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彩色7">
    <a:dk1>
      <a:srgbClr val="000000"/>
    </a:dk1>
    <a:lt1>
      <a:srgbClr val="FFFFFF"/>
    </a:lt1>
    <a:dk2>
      <a:srgbClr val="44546A"/>
    </a:dk2>
    <a:lt2>
      <a:srgbClr val="E7E6E6"/>
    </a:lt2>
    <a:accent1>
      <a:srgbClr val="31BE61"/>
    </a:accent1>
    <a:accent2>
      <a:srgbClr val="FFC800"/>
    </a:accent2>
    <a:accent3>
      <a:srgbClr val="3F7BF9"/>
    </a:accent3>
    <a:accent4>
      <a:srgbClr val="FF5F69"/>
    </a:accent4>
    <a:accent5>
      <a:srgbClr val="644FFF"/>
    </a:accent5>
    <a:accent6>
      <a:srgbClr val="761DF8"/>
    </a:accent6>
    <a:hlink>
      <a:srgbClr val="0026E5"/>
    </a:hlink>
    <a:folHlink>
      <a:srgbClr val="7E1FAD"/>
    </a:folHlink>
  </a:clrScheme>
  <a:fontScheme name="MiSans">
    <a:majorFont>
      <a:latin typeface="MiSans Heavy"/>
      <a:ea typeface="MiSans Heavy"/>
      <a:cs typeface=""/>
    </a:majorFont>
    <a:minorFont>
      <a:latin typeface="MiSans Normal"/>
      <a:ea typeface="MiSans Normal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27">
    <a:dk1>
      <a:srgbClr val="000000"/>
    </a:dk1>
    <a:lt1>
      <a:srgbClr val="FFFFFF"/>
    </a:lt1>
    <a:dk2>
      <a:srgbClr val="000000"/>
    </a:dk2>
    <a:lt2>
      <a:srgbClr val="FEFFFF"/>
    </a:lt2>
    <a:accent1>
      <a:srgbClr val="3B73FF"/>
    </a:accent1>
    <a:accent2>
      <a:srgbClr val="1DDC98"/>
    </a:accent2>
    <a:accent3>
      <a:srgbClr val="FFCC3E"/>
    </a:accent3>
    <a:accent4>
      <a:srgbClr val="FF7640"/>
    </a:accent4>
    <a:accent5>
      <a:srgbClr val="FC4242"/>
    </a:accent5>
    <a:accent6>
      <a:srgbClr val="A766FF"/>
    </a:accent6>
    <a:hlink>
      <a:srgbClr val="304FFE"/>
    </a:hlink>
    <a:folHlink>
      <a:srgbClr val="492067"/>
    </a:folHlink>
  </a:clrScheme>
  <a:fontScheme name="WPS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PS">
    <a:fillStyleLst>
      <a:solidFill>
        <a:schemeClr val="phClr"/>
      </a:solidFill>
      <a:gradFill>
        <a:gsLst>
          <a:gs pos="0">
            <a:schemeClr val="phClr">
              <a:lumOff val="17500"/>
            </a:schemeClr>
          </a:gs>
          <a:gs pos="100000">
            <a:schemeClr val="phClr"/>
          </a:gs>
        </a:gsLst>
        <a:lin ang="2700000" scaled="0"/>
      </a:gradFill>
      <a:gradFill>
        <a:gsLst>
          <a:gs pos="0">
            <a:schemeClr val="phClr">
              <a:hueOff val="-2520000"/>
            </a:schemeClr>
          </a:gs>
          <a:gs pos="100000">
            <a:schemeClr val="phClr"/>
          </a:gs>
        </a:gsLst>
        <a:lin ang="27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2700" cap="flat" cmpd="sng" algn="ctr">
        <a:gradFill>
          <a:gsLst>
            <a:gs pos="0">
              <a:schemeClr val="phClr">
                <a:hueOff val="-4200000"/>
              </a:schemeClr>
            </a:gs>
            <a:gs pos="100000">
              <a:schemeClr val="phClr"/>
            </a:gs>
          </a:gsLst>
          <a:lin ang="2700000" scaled="1"/>
        </a:gradFill>
        <a:prstDash val="solid"/>
        <a:miter lim="800000"/>
      </a:ln>
    </a:lnStyleLst>
    <a:effectStyleLst>
      <a:effectStyle>
        <a:effectLst>
          <a:outerShdw blurRad="101600" dist="50800" dir="5400000" algn="ctr" rotWithShape="0">
            <a:schemeClr val="phClr">
              <a:alpha val="60000"/>
            </a:schemeClr>
          </a:outerShdw>
        </a:effectLst>
      </a:effectStyle>
      <a:effectStyle>
        <a:effectLst>
          <a:reflection stA="50000" endA="300" endPos="40000" dist="25400" dir="5400000" sy="-100000" algn="bl" rotWithShape="0"/>
        </a:effectLst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彩色3">
    <a:dk1>
      <a:srgbClr val="000000"/>
    </a:dk1>
    <a:lt1>
      <a:srgbClr val="FFFFFF"/>
    </a:lt1>
    <a:dk2>
      <a:srgbClr val="44546A"/>
    </a:dk2>
    <a:lt2>
      <a:srgbClr val="E7E6E6"/>
    </a:lt2>
    <a:accent1>
      <a:srgbClr val="906BE9"/>
    </a:accent1>
    <a:accent2>
      <a:srgbClr val="06C0D5"/>
    </a:accent2>
    <a:accent3>
      <a:srgbClr val="558BF7"/>
    </a:accent3>
    <a:accent4>
      <a:srgbClr val="FFC800"/>
    </a:accent4>
    <a:accent5>
      <a:srgbClr val="9ADB00"/>
    </a:accent5>
    <a:accent6>
      <a:srgbClr val="32C267"/>
    </a:accent6>
    <a:hlink>
      <a:srgbClr val="0026E5"/>
    </a:hlink>
    <a:folHlink>
      <a:srgbClr val="7E1FAD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1534</Words>
  <Application>WPS 演示</Application>
  <PresentationFormat/>
  <Paragraphs>287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18</vt:i4>
      </vt:variant>
    </vt:vector>
  </HeadingPairs>
  <TitlesOfParts>
    <vt:vector size="65" baseType="lpstr">
      <vt:lpstr>Arial</vt:lpstr>
      <vt:lpstr>宋体</vt:lpstr>
      <vt:lpstr>Wingdings</vt:lpstr>
      <vt:lpstr>Arial</vt:lpstr>
      <vt:lpstr>Noto Sans SC</vt:lpstr>
      <vt:lpstr>Thonburi</vt:lpstr>
      <vt:lpstr>等线</vt:lpstr>
      <vt:lpstr>汉仪中等线KW</vt:lpstr>
      <vt:lpstr>WPS灵秀黑</vt:lpstr>
      <vt:lpstr>Aptos</vt:lpstr>
      <vt:lpstr>等线</vt:lpstr>
      <vt:lpstr>Arial Bold</vt:lpstr>
      <vt:lpstr>微软雅黑</vt:lpstr>
      <vt:lpstr>汉仪旗黑</vt:lpstr>
      <vt:lpstr>宋体</vt:lpstr>
      <vt:lpstr>Arial Unicode MS</vt:lpstr>
      <vt:lpstr>汉仪书宋二KW</vt:lpstr>
      <vt:lpstr>Helvetica Neue</vt:lpstr>
      <vt:lpstr>Aptos</vt:lpstr>
      <vt:lpstr>Noto Sans SC</vt:lpstr>
      <vt:lpstr>苹方-简</vt:lpstr>
      <vt:lpstr>Apple Color Emoji</vt:lpstr>
      <vt:lpstr>儷黑 Pro</vt:lpstr>
      <vt:lpstr>娃娃体-简</vt:lpstr>
      <vt:lpstr>Yuanti SC Regular</vt:lpstr>
      <vt:lpstr>娃娃体-繁</vt:lpstr>
      <vt:lpstr>Heiti SC Light</vt:lpstr>
      <vt:lpstr>Heiti SC Medium</vt:lpstr>
      <vt:lpstr>Hiragino Sans CNS W3</vt:lpstr>
      <vt:lpstr>方正黑体简体</vt:lpstr>
      <vt:lpstr>Heiti TC Light</vt:lpstr>
      <vt:lpstr>华康黑体W5</vt:lpstr>
      <vt:lpstr>黑体</vt:lpstr>
      <vt:lpstr>汉仪中黑KW</vt:lpstr>
      <vt:lpstr>Wingdings</vt:lpstr>
      <vt:lpstr>阿里巴巴普惠体 R</vt:lpstr>
      <vt:lpstr>Calibri</vt:lpstr>
      <vt:lpstr>微软雅黑</vt:lpstr>
      <vt:lpstr>Heiti SC Bold</vt:lpstr>
      <vt:lpstr>Office 主题​​</vt:lpstr>
      <vt:lpstr>默认主题</vt:lpstr>
      <vt:lpstr>2_默认主题</vt:lpstr>
      <vt:lpstr>7_默认主题</vt:lpstr>
      <vt:lpstr>9_默认主题</vt:lpstr>
      <vt:lpstr>10_默认主题</vt:lpstr>
      <vt:lpstr>3_默认主题</vt:lpstr>
      <vt:lpstr>5_默认主题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Fay.</cp:lastModifiedBy>
  <cp:revision>93</cp:revision>
  <dcterms:created xsi:type="dcterms:W3CDTF">2025-07-04T10:26:38Z</dcterms:created>
  <dcterms:modified xsi:type="dcterms:W3CDTF">2025-07-04T10:26:38Z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9AE2D7EE0DD2601AF53C66682A35F8AB_43</vt:lpwstr>
  </property>
  <property fmtid="{D5CDD505-2E9C-101B-9397-08002B2CF9AE}" pid="3" name="KSOProductBuildVer">
    <vt:lpwstr>2052-7.5.1.8994</vt:lpwstr>
  </property>
</Properties>
</file>